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53"/>
  </p:notesMasterIdLst>
  <p:sldIdLst>
    <p:sldId id="265" r:id="rId2"/>
    <p:sldId id="268" r:id="rId3"/>
    <p:sldId id="377" r:id="rId4"/>
    <p:sldId id="480" r:id="rId5"/>
    <p:sldId id="477" r:id="rId6"/>
    <p:sldId id="481" r:id="rId7"/>
    <p:sldId id="771" r:id="rId8"/>
    <p:sldId id="774" r:id="rId9"/>
    <p:sldId id="592" r:id="rId10"/>
    <p:sldId id="773" r:id="rId11"/>
    <p:sldId id="775" r:id="rId12"/>
    <p:sldId id="776" r:id="rId13"/>
    <p:sldId id="777" r:id="rId14"/>
    <p:sldId id="778" r:id="rId15"/>
    <p:sldId id="779" r:id="rId16"/>
    <p:sldId id="418" r:id="rId17"/>
    <p:sldId id="457" r:id="rId18"/>
    <p:sldId id="420" r:id="rId19"/>
    <p:sldId id="453" r:id="rId20"/>
    <p:sldId id="455" r:id="rId21"/>
    <p:sldId id="462" r:id="rId22"/>
    <p:sldId id="463" r:id="rId23"/>
    <p:sldId id="461" r:id="rId24"/>
    <p:sldId id="454" r:id="rId25"/>
    <p:sldId id="464" r:id="rId26"/>
    <p:sldId id="465" r:id="rId27"/>
    <p:sldId id="466" r:id="rId28"/>
    <p:sldId id="456" r:id="rId29"/>
    <p:sldId id="472" r:id="rId30"/>
    <p:sldId id="473" r:id="rId31"/>
    <p:sldId id="450" r:id="rId32"/>
    <p:sldId id="469" r:id="rId33"/>
    <p:sldId id="470" r:id="rId34"/>
    <p:sldId id="471" r:id="rId35"/>
    <p:sldId id="425" r:id="rId36"/>
    <p:sldId id="476" r:id="rId37"/>
    <p:sldId id="780" r:id="rId38"/>
    <p:sldId id="785" r:id="rId39"/>
    <p:sldId id="786" r:id="rId40"/>
    <p:sldId id="787" r:id="rId41"/>
    <p:sldId id="788" r:id="rId42"/>
    <p:sldId id="781" r:id="rId43"/>
    <p:sldId id="446" r:id="rId44"/>
    <p:sldId id="475" r:id="rId45"/>
    <p:sldId id="792" r:id="rId46"/>
    <p:sldId id="793" r:id="rId47"/>
    <p:sldId id="784" r:id="rId48"/>
    <p:sldId id="783" r:id="rId49"/>
    <p:sldId id="782" r:id="rId50"/>
    <p:sldId id="474" r:id="rId51"/>
    <p:sldId id="440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87"/>
    <p:restoredTop sz="84082"/>
  </p:normalViewPr>
  <p:slideViewPr>
    <p:cSldViewPr snapToGrid="0" snapToObjects="1">
      <p:cViewPr varScale="1">
        <p:scale>
          <a:sx n="107" d="100"/>
          <a:sy n="107" d="100"/>
        </p:scale>
        <p:origin x="75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D9FF8E-10DD-42A2-AD1E-4459247DEB72}" type="datetimeFigureOut">
              <a:rPr lang="en-US" smtClean="0"/>
              <a:t>3/22/21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712E2-210E-442A-87B6-111609788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43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628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ACTIVITY: POLL FOR ALL VISUAL INSPECTION SLIDES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4432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ACTIVITY: POLL FOR ALL VISUAL INSPECTION SLIDES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496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ACTIVITY: POLL FOR ALL VISUAL INSPECTION SLIDES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066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5447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097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153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7083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6093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019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024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622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5392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means there is no relationship between the missingness of the data and any values, observed or missing.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Missing at Random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means there is a systematic relationship between the propensity of missing values and the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data, but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 missing data.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Missing Not at Random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MNAR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means there is a relationship between the propensity of a value to be missing and its values. </a:t>
            </a:r>
          </a:p>
          <a:p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GROUP ACTIVITY: </a:t>
            </a:r>
            <a:r>
              <a:rPr lang="en-US" dirty="0"/>
              <a:t>https://</a:t>
            </a:r>
            <a:r>
              <a:rPr lang="en-US" dirty="0" err="1"/>
              <a:t>docs.google.com</a:t>
            </a:r>
            <a:r>
              <a:rPr lang="en-US" dirty="0"/>
              <a:t>/presentation/d/1QhRqyj0UJUtVCmGAoEmXCcHZQfCVg-Jbge03o8Yc7v8/</a:t>
            </a:r>
            <a:r>
              <a:rPr lang="en-US" dirty="0" err="1"/>
              <a:t>edit?usp</a:t>
            </a:r>
            <a:r>
              <a:rPr lang="en-US" dirty="0"/>
              <a:t>=sharing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8805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If missing completely at random, can ignore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270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1371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787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What is the research question?</a:t>
            </a:r>
          </a:p>
          <a:p>
            <a:r>
              <a:rPr lang="en-US" b="1" dirty="0"/>
              <a:t>Why is data missing?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Georgia" panose="02040502050405020303" pitchFamily="18" charset="0"/>
              </a:rPr>
              <a:t>Is there enough information to address missing data?</a:t>
            </a:r>
            <a:endParaRPr lang="en-US" dirty="0"/>
          </a:p>
          <a:p>
            <a:endParaRPr lang="en-US" dirty="0"/>
          </a:p>
          <a:p>
            <a:r>
              <a:rPr lang="en-US" dirty="0"/>
              <a:t>This assumes data is missing at random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957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buFontTx/>
              <a:buChar char="•"/>
            </a:pPr>
            <a:endParaRPr lang="en-US" dirty="0"/>
          </a:p>
        </p:txBody>
      </p:sp>
      <p:sp>
        <p:nvSpPr>
          <p:cNvPr id="35843" name="Slide Number Placeholder 3"/>
          <p:cNvSpPr txBox="1">
            <a:spLocks noGrp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defTabSz="966788"/>
            <a:fld id="{8C90CDD2-E80F-48DF-A8CE-01E6805AF57B}" type="slidenum">
              <a:rPr lang="en-US" sz="1300" b="0"/>
              <a:pPr algn="r" defTabSz="966788"/>
              <a:t>7</a:t>
            </a:fld>
            <a:endParaRPr lang="en-US" sz="1300" b="0"/>
          </a:p>
        </p:txBody>
      </p:sp>
    </p:spTree>
    <p:extLst>
      <p:ext uri="{BB962C8B-B14F-4D97-AF65-F5344CB8AC3E}">
        <p14:creationId xmlns:p14="http://schemas.microsoft.com/office/powerpoint/2010/main" val="2192643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buFontTx/>
              <a:buChar char="•"/>
            </a:pPr>
            <a:endParaRPr lang="en-US" dirty="0"/>
          </a:p>
        </p:txBody>
      </p:sp>
      <p:sp>
        <p:nvSpPr>
          <p:cNvPr id="35843" name="Slide Number Placeholder 3"/>
          <p:cNvSpPr txBox="1">
            <a:spLocks noGrp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defTabSz="966788"/>
            <a:fld id="{8C90CDD2-E80F-48DF-A8CE-01E6805AF57B}" type="slidenum">
              <a:rPr lang="en-US" sz="1300" b="0"/>
              <a:pPr algn="r" defTabSz="966788"/>
              <a:t>8</a:t>
            </a:fld>
            <a:endParaRPr lang="en-US" sz="1300" b="0"/>
          </a:p>
        </p:txBody>
      </p:sp>
    </p:spTree>
    <p:extLst>
      <p:ext uri="{BB962C8B-B14F-4D97-AF65-F5344CB8AC3E}">
        <p14:creationId xmlns:p14="http://schemas.microsoft.com/office/powerpoint/2010/main" val="1174333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to facilitator:</a:t>
            </a:r>
          </a:p>
          <a:p>
            <a:pPr marL="163958" indent="-163958">
              <a:buFont typeface="Arial" panose="020B0604020202020204" pitchFamily="34" charset="0"/>
              <a:buChar char="•"/>
            </a:pPr>
            <a:r>
              <a:rPr lang="en-US" dirty="0"/>
              <a:t>Describe how data quality can</a:t>
            </a:r>
            <a:r>
              <a:rPr lang="en-US" baseline="0" dirty="0"/>
              <a:t> undermine the quality of an indicator.</a:t>
            </a:r>
          </a:p>
          <a:p>
            <a:pPr marL="601178" lvl="1" indent="-163958">
              <a:buFont typeface="Arial" panose="020B0604020202020204" pitchFamily="34" charset="0"/>
              <a:buChar char="•"/>
            </a:pPr>
            <a:r>
              <a:rPr lang="en-US" baseline="0" dirty="0"/>
              <a:t>Completeness – is there something in the field?</a:t>
            </a:r>
          </a:p>
          <a:p>
            <a:pPr marL="601178" lvl="1" indent="-163958">
              <a:buFont typeface="Arial" panose="020B0604020202020204" pitchFamily="34" charset="0"/>
              <a:buChar char="•"/>
            </a:pPr>
            <a:r>
              <a:rPr lang="en-US" baseline="0" dirty="0"/>
              <a:t>Valid – is what is in the field in a plausible range?</a:t>
            </a:r>
          </a:p>
          <a:p>
            <a:pPr marL="601178" lvl="1" indent="-163958">
              <a:buFont typeface="Arial" panose="020B0604020202020204" pitchFamily="34" charset="0"/>
              <a:buChar char="•"/>
            </a:pPr>
            <a:r>
              <a:rPr lang="en-US" baseline="0" dirty="0"/>
              <a:t>Reliable – is what is in the field consistent with another source?</a:t>
            </a:r>
          </a:p>
          <a:p>
            <a:pPr marL="601178" lvl="1" indent="-163958">
              <a:buFont typeface="Arial" panose="020B0604020202020204" pitchFamily="34" charset="0"/>
              <a:buChar char="•"/>
            </a:pPr>
            <a:r>
              <a:rPr lang="en-US" baseline="0" dirty="0"/>
              <a:t>Accurate – is what is in the field reflecting the truth?</a:t>
            </a:r>
          </a:p>
          <a:p>
            <a:pPr marL="163958" indent="-163958">
              <a:buFont typeface="Arial" panose="020B0604020202020204" pitchFamily="34" charset="0"/>
              <a:buChar char="•"/>
            </a:pPr>
            <a:r>
              <a:rPr lang="en-US" baseline="0" dirty="0"/>
              <a:t>Quality is harder to assess as you move up the chain.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FBA93-6761-442D-8377-C7E8A9150ED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86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14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latin typeface="Georgia" panose="02040502050405020303" pitchFamily="18" charset="0"/>
              </a:rPr>
              <a:t>Misentered</a:t>
            </a:r>
            <a:r>
              <a:rPr lang="en-US" sz="1200" dirty="0">
                <a:latin typeface="Georgia" panose="02040502050405020303" pitchFamily="18" charset="0"/>
              </a:rPr>
              <a:t>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Georgia" panose="02040502050405020303" pitchFamily="18" charset="0"/>
              </a:rPr>
              <a:t>Nearby clinic shut down so individuals came to this clinic for one month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48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latin typeface="Georgia" panose="02040502050405020303" pitchFamily="18" charset="0"/>
              </a:rPr>
              <a:t>Misentered</a:t>
            </a:r>
            <a:r>
              <a:rPr lang="en-US" sz="1200" dirty="0">
                <a:latin typeface="Georgia" panose="02040502050405020303" pitchFamily="18" charset="0"/>
              </a:rPr>
              <a:t>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Georgia" panose="02040502050405020303" pitchFamily="18" charset="0"/>
              </a:rPr>
              <a:t>Nearby clinic shut down so individuals came to this clinic for one month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629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ACTIVITY: POLL FOR ALL VISUAL INSPECTION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39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F75F9-B840-D14E-954C-B52AA6150F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0B79DF-EEEF-9A45-A67A-28764B4FF4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48809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6A202-D54C-804D-BC61-773957038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F8718D-443A-2549-B8D4-E6EE5695B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2D2B03-0336-6C47-A395-421826B980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6703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33B2F-404E-2B42-9799-837D881DB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09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2D1C27-05B1-0A4C-ACE5-EF2061BD52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575413"/>
            <a:ext cx="10515600" cy="434064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1602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69710D-115D-0345-8A20-C32D3E5135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FFB668-4C3D-7B49-9CC6-EDCC023D49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9597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5FD46-C601-434F-9869-4B21DEA1D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72E3E-D751-C942-A606-6A7386E5C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395"/>
            <a:ext cx="10515600" cy="43406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633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5FD46-C601-434F-9869-4B21DEA1D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503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72E3E-D751-C942-A606-6A7386E5C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6304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5303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21426-AF7A-1A42-8000-9AD7575A1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5DE89-6361-9E43-B625-D8A05D16A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4482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117D2-22FA-EC4E-BF9D-9140483BF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93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5C953-4516-7944-B2E8-3781DCC78B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61221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3320F5-6F8C-4740-9151-BA03BC3F2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61221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8946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80F19-B8E2-A942-B66D-3F1DF3018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9F472A-52D2-714D-B273-66D0E9398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02130E-CC8A-4143-9F4F-4522A50204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4FE7DE-26F2-884D-81EB-63502AE8A7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80D6A3-4C56-DB40-B53F-555126C4AE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4021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958B0-B98F-694D-BEA3-BB0C2D078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181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6054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288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06A4E-686F-7D4D-AAD6-727888B12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479D8-5789-6C4F-9DB7-A1909A9A1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B0BC27-390A-5C44-939B-50CC6F46DD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0644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0F4BE8D-28FC-2245-ACDB-749F051AB644}"/>
              </a:ext>
            </a:extLst>
          </p:cNvPr>
          <p:cNvSpPr/>
          <p:nvPr userDrawn="1"/>
        </p:nvSpPr>
        <p:spPr>
          <a:xfrm flipV="1">
            <a:off x="0" y="5994400"/>
            <a:ext cx="12192000" cy="863600"/>
          </a:xfrm>
          <a:prstGeom prst="rect">
            <a:avLst/>
          </a:prstGeom>
          <a:solidFill>
            <a:srgbClr val="D3D3C9">
              <a:alpha val="50000"/>
            </a:srgb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0" i="0" dirty="0">
              <a:latin typeface="Georgia" panose="02040502050405020303" pitchFamily="18" charset="0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B65FB2A3-816F-2648-953A-E63FBE092F8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14400" y="274638"/>
            <a:ext cx="7391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DD945DD-2AFA-C84E-993C-E98FB9F9BF6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914400" y="1600200"/>
            <a:ext cx="73914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0659BC3-21DC-994A-9D18-4EABBDA5EBC4}"/>
              </a:ext>
            </a:extLst>
          </p:cNvPr>
          <p:cNvSpPr txBox="1">
            <a:spLocks/>
          </p:cNvSpPr>
          <p:nvPr userDrawn="1"/>
        </p:nvSpPr>
        <p:spPr>
          <a:xfrm>
            <a:off x="11332834" y="6275388"/>
            <a:ext cx="641350" cy="341312"/>
          </a:xfrm>
          <a:prstGeom prst="rect">
            <a:avLst/>
          </a:prstGeom>
        </p:spPr>
        <p:txBody>
          <a:bodyPr/>
          <a:lstStyle>
            <a:lvl1pPr marL="182563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fld id="{17305D22-8E7E-6B41-BEC9-565AD26A9684}" type="slidenum">
              <a:rPr lang="en-US" altLang="en-US" sz="1100" b="0" i="0" smtClean="0">
                <a:solidFill>
                  <a:srgbClr val="7F7F7F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pPr eaLnBrk="1" hangingPunct="1">
                <a:spcBef>
                  <a:spcPct val="20000"/>
                </a:spcBef>
                <a:buClr>
                  <a:schemeClr val="accent2"/>
                </a:buClr>
                <a:buSzPct val="80000"/>
                <a:defRPr/>
              </a:pPr>
              <a:t>‹#›</a:t>
            </a:fld>
            <a:endParaRPr lang="en-US" altLang="en-US" sz="1100" b="0" i="0" dirty="0">
              <a:solidFill>
                <a:srgbClr val="7F7F7F"/>
              </a:solidFill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1" y="6228776"/>
            <a:ext cx="3027034" cy="55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604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D1AA06-F52F-4A71-AEE2-DF143A3E37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b="1" dirty="0"/>
              <a:t>Getting and Cleaning Data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39E8E67-8C47-4156-9314-57BC6889FC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CIHR Course Week 4</a:t>
            </a:r>
          </a:p>
          <a:p>
            <a:r>
              <a:rPr lang="en-US" dirty="0"/>
              <a:t>Bethany </a:t>
            </a:r>
            <a:r>
              <a:rPr lang="en-US" dirty="0" err="1"/>
              <a:t>Hedt</a:t>
            </a:r>
            <a:r>
              <a:rPr lang="en-US" dirty="0"/>
              <a:t>-Gauthier </a:t>
            </a:r>
          </a:p>
          <a:p>
            <a:r>
              <a:rPr lang="en-US" dirty="0"/>
              <a:t>Izzie Fulcher</a:t>
            </a:r>
          </a:p>
        </p:txBody>
      </p:sp>
    </p:spTree>
    <p:extLst>
      <p:ext uri="{BB962C8B-B14F-4D97-AF65-F5344CB8AC3E}">
        <p14:creationId xmlns:p14="http://schemas.microsoft.com/office/powerpoint/2010/main" val="171895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A0D3D-3052-414C-9579-1036D314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2174"/>
          </a:xfrm>
        </p:spPr>
        <p:txBody>
          <a:bodyPr/>
          <a:lstStyle/>
          <a:p>
            <a:r>
              <a:rPr lang="en-US" dirty="0"/>
              <a:t>Completeness and validation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5234A3-0EEF-424B-A82A-95104FE614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100" y="1655208"/>
            <a:ext cx="4794327" cy="23814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D4CD3B-01A2-4E36-B01F-5B8DC9094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57300"/>
            <a:ext cx="5054600" cy="418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51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6C14DA-F9AD-4862-BFE6-8F37EBD3B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987"/>
          <a:stretch/>
        </p:blipFill>
        <p:spPr>
          <a:xfrm>
            <a:off x="838200" y="1308100"/>
            <a:ext cx="10515600" cy="373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07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A4742-B37E-40A3-81F8-CF8E78ACC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Reliability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DDBFED-7B66-4EA0-8314-FBBF0DA98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000" y="2716254"/>
            <a:ext cx="5842000" cy="22634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FC87FE-596D-4611-A9A1-BFCB6E18D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00" y="876626"/>
            <a:ext cx="6774130" cy="461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4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ACB1C-17A3-44A7-9808-CC02F60BB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8674"/>
          </a:xfrm>
        </p:spPr>
        <p:txBody>
          <a:bodyPr/>
          <a:lstStyle/>
          <a:p>
            <a:r>
              <a:rPr lang="en-US" dirty="0"/>
              <a:t>Accuracy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846DEE-E292-463A-BDB8-5CD1FE72D1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1" y="1527826"/>
            <a:ext cx="5372100" cy="26426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B7EA3A-1670-4A8D-B196-09F87BA27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804" y="328538"/>
            <a:ext cx="8180495" cy="49508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D2B041-8A18-457E-8026-48D276D31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83626"/>
            <a:ext cx="12192000" cy="7071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028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76A834-B62E-4EAF-8006-7F31A2512A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6130" y="1042988"/>
            <a:ext cx="10179739" cy="43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657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5BF46-AF11-430A-9939-A10199C26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4874"/>
          </a:xfrm>
        </p:spPr>
        <p:txBody>
          <a:bodyPr/>
          <a:lstStyle/>
          <a:p>
            <a:r>
              <a:rPr lang="en-US" dirty="0"/>
              <a:t>High-level thoughts on HMIS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533E9-D7C6-4A09-9654-BEA629927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no such thing as perfect data.</a:t>
            </a:r>
          </a:p>
          <a:p>
            <a:endParaRPr lang="en-US" dirty="0"/>
          </a:p>
          <a:p>
            <a:r>
              <a:rPr lang="en-US" dirty="0"/>
              <a:t>Important to monitor quality of your data:</a:t>
            </a:r>
          </a:p>
          <a:p>
            <a:pPr lvl="1"/>
            <a:r>
              <a:rPr lang="en-US" dirty="0"/>
              <a:t>Good enough to use?</a:t>
            </a:r>
          </a:p>
          <a:p>
            <a:pPr lvl="1"/>
            <a:r>
              <a:rPr lang="en-US" dirty="0"/>
              <a:t>Ways to improve?</a:t>
            </a:r>
          </a:p>
          <a:p>
            <a:endParaRPr lang="en-US" dirty="0"/>
          </a:p>
          <a:p>
            <a:r>
              <a:rPr lang="en-US" dirty="0"/>
              <a:t>Even imperfect data can be usable data.</a:t>
            </a:r>
          </a:p>
          <a:p>
            <a:pPr lvl="1"/>
            <a:r>
              <a:rPr lang="en-US" dirty="0"/>
              <a:t>Can throw out clear mistakes.</a:t>
            </a:r>
          </a:p>
          <a:p>
            <a:pPr lvl="1"/>
            <a:r>
              <a:rPr lang="en-US" dirty="0"/>
              <a:t>If bias is consistent, then can still detect outliers.</a:t>
            </a:r>
          </a:p>
          <a:p>
            <a:pPr lvl="1"/>
            <a:r>
              <a:rPr lang="en-US" dirty="0"/>
              <a:t>May be able to fill in missing values.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337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434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A note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137881-8A4A-E14D-94FB-32AEA0EEBF82}"/>
              </a:ext>
            </a:extLst>
          </p:cNvPr>
          <p:cNvSpPr txBox="1"/>
          <p:nvPr/>
        </p:nvSpPr>
        <p:spPr>
          <a:xfrm>
            <a:off x="942535" y="1388126"/>
            <a:ext cx="1015687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latin typeface="Georgia" panose="02040502050405020303" pitchFamily="18" charset="0"/>
              </a:rPr>
              <a:t>In this session, we will discuss outliers and missing data in the context of fitting a time series model for a </a:t>
            </a:r>
            <a:r>
              <a:rPr lang="en-US" sz="2600" b="1" u="sng" dirty="0">
                <a:latin typeface="Georgia" panose="02040502050405020303" pitchFamily="18" charset="0"/>
              </a:rPr>
              <a:t>single facility</a:t>
            </a:r>
            <a:r>
              <a:rPr lang="en-US" sz="2600" b="1" dirty="0">
                <a:latin typeface="Georgia" panose="02040502050405020303" pitchFamily="18" charset="0"/>
              </a:rPr>
              <a:t> and indicator</a:t>
            </a:r>
          </a:p>
        </p:txBody>
      </p:sp>
    </p:spTree>
    <p:extLst>
      <p:ext uri="{BB962C8B-B14F-4D97-AF65-F5344CB8AC3E}">
        <p14:creationId xmlns:p14="http://schemas.microsoft.com/office/powerpoint/2010/main" val="1582794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Types of outliers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137881-8A4A-E14D-94FB-32AEA0EEBF82}"/>
              </a:ext>
            </a:extLst>
          </p:cNvPr>
          <p:cNvSpPr txBox="1"/>
          <p:nvPr/>
        </p:nvSpPr>
        <p:spPr>
          <a:xfrm>
            <a:off x="942535" y="1388126"/>
            <a:ext cx="10156874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Georgia" panose="02040502050405020303" pitchFamily="18" charset="0"/>
              </a:rPr>
              <a:t>Outliers are data points that are very different from the majority of observations in the time series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Georgia" panose="02040502050405020303" pitchFamily="18" charset="0"/>
              </a:rPr>
              <a:t>There are various types of outliers: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Georgia" panose="02040502050405020303" pitchFamily="18" charset="0"/>
              </a:rPr>
              <a:t>Errors in data entry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Georgia" panose="02040502050405020303" pitchFamily="18" charset="0"/>
              </a:rPr>
              <a:t>Unusual cases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u="sng" dirty="0">
                <a:latin typeface="Georgia" panose="02040502050405020303" pitchFamily="18" charset="0"/>
              </a:rPr>
              <a:t>Global outlier:</a:t>
            </a:r>
            <a:r>
              <a:rPr lang="en-US" sz="2000" dirty="0">
                <a:latin typeface="Georgia" panose="02040502050405020303" pitchFamily="18" charset="0"/>
              </a:rPr>
              <a:t> raw values are significantly larger or smaller than the rest of the values.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u="sng" dirty="0">
                <a:latin typeface="Georgia" panose="02040502050405020303" pitchFamily="18" charset="0"/>
              </a:rPr>
              <a:t>Contextual outlier:</a:t>
            </a:r>
            <a:r>
              <a:rPr lang="en-US" sz="2000" dirty="0">
                <a:latin typeface="Georgia" panose="02040502050405020303" pitchFamily="18" charset="0"/>
              </a:rPr>
              <a:t> higher or lower value than you would expect based on the patterns and trends of the time series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671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How do we detect outliers?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137881-8A4A-E14D-94FB-32AEA0EEBF82}"/>
              </a:ext>
            </a:extLst>
          </p:cNvPr>
          <p:cNvSpPr txBox="1"/>
          <p:nvPr/>
        </p:nvSpPr>
        <p:spPr>
          <a:xfrm>
            <a:off x="942535" y="1388126"/>
            <a:ext cx="1015687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Georgia" panose="02040502050405020303" pitchFamily="18" charset="0"/>
              </a:rPr>
              <a:t>Method 1: Visual inspection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Hard to detect outliers with time series data due to seasonality</a:t>
            </a:r>
            <a:br>
              <a:rPr lang="en-US" sz="2400" dirty="0">
                <a:latin typeface="Georgia" panose="02040502050405020303" pitchFamily="18" charset="0"/>
              </a:rPr>
            </a:br>
            <a:endParaRPr lang="en-US" sz="2400" dirty="0">
              <a:latin typeface="Georgia" panose="02040502050405020303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Georgia" panose="02040502050405020303" pitchFamily="18" charset="0"/>
              </a:rPr>
              <a:t>Method 2: Tukey’s rule </a:t>
            </a:r>
            <a:r>
              <a:rPr lang="en-US" sz="2400" dirty="0">
                <a:latin typeface="Georgia" panose="02040502050405020303" pitchFamily="18" charset="0"/>
              </a:rPr>
              <a:t>(larger than 1.5*IQR values)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Does not capture the seasonal nature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Boxplots by month – but would not capture trend &amp; need many years of data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Boxplots by year – but would not capture seasonality</a:t>
            </a:r>
            <a:br>
              <a:rPr lang="en-US" sz="2400" dirty="0">
                <a:latin typeface="Georgia" panose="02040502050405020303" pitchFamily="18" charset="0"/>
              </a:rPr>
            </a:br>
            <a:endParaRPr lang="en-US" sz="2400" dirty="0">
              <a:latin typeface="Georgia" panose="02040502050405020303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Georgia" panose="02040502050405020303" pitchFamily="18" charset="0"/>
              </a:rPr>
              <a:t>Method 3: Fit time series model and apply statistical test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Captures trend &amp; seasonality, but it is model dependent</a:t>
            </a:r>
          </a:p>
        </p:txBody>
      </p:sp>
    </p:spTree>
    <p:extLst>
      <p:ext uri="{BB962C8B-B14F-4D97-AF65-F5344CB8AC3E}">
        <p14:creationId xmlns:p14="http://schemas.microsoft.com/office/powerpoint/2010/main" val="400167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51DC51-D58D-4ED3-98DE-9546685C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Objectives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BA807D-5681-473E-8240-54AE0F9A7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  <a:p>
            <a:endParaRPr lang="en-US" dirty="0"/>
          </a:p>
          <a:p>
            <a:r>
              <a:rPr lang="en-US" dirty="0"/>
              <a:t>Outliers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Missing data </a:t>
            </a:r>
          </a:p>
        </p:txBody>
      </p:sp>
    </p:spTree>
    <p:extLst>
      <p:ext uri="{BB962C8B-B14F-4D97-AF65-F5344CB8AC3E}">
        <p14:creationId xmlns:p14="http://schemas.microsoft.com/office/powerpoint/2010/main" val="2533331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E60CBBD8-7CDE-9048-B69D-2E3CD0A40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242" y="909828"/>
            <a:ext cx="7557516" cy="5038344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594F901E-D43C-844D-8C59-070429F5C7EF}"/>
              </a:ext>
            </a:extLst>
          </p:cNvPr>
          <p:cNvSpPr txBox="1">
            <a:spLocks/>
          </p:cNvSpPr>
          <p:nvPr/>
        </p:nvSpPr>
        <p:spPr>
          <a:xfrm>
            <a:off x="113371" y="108648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Method 1: Visual inspection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E3B6F7-EE3E-3F4D-B3BF-B7E49859DB11}"/>
              </a:ext>
            </a:extLst>
          </p:cNvPr>
          <p:cNvSpPr/>
          <p:nvPr/>
        </p:nvSpPr>
        <p:spPr>
          <a:xfrm>
            <a:off x="-345684" y="704744"/>
            <a:ext cx="31892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Georgia" panose="02040502050405020303" pitchFamily="18" charset="0"/>
              </a:rPr>
              <a:t>Error?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Georgia" panose="02040502050405020303" pitchFamily="18" charset="0"/>
              </a:rPr>
              <a:t>Global outlier?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Georgia" panose="02040502050405020303" pitchFamily="18" charset="0"/>
              </a:rPr>
              <a:t>Contextual outlier?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560DB5-F3D6-1E44-A9DC-37BD5E541CC9}"/>
              </a:ext>
            </a:extLst>
          </p:cNvPr>
          <p:cNvSpPr/>
          <p:nvPr/>
        </p:nvSpPr>
        <p:spPr>
          <a:xfrm>
            <a:off x="0" y="5701951"/>
            <a:ext cx="15584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err="1"/>
              <a:t>Jayproken</a:t>
            </a:r>
            <a:r>
              <a:rPr lang="en-US" sz="1000" b="1" dirty="0"/>
              <a:t> Clinic in Liberia</a:t>
            </a:r>
          </a:p>
        </p:txBody>
      </p:sp>
    </p:spTree>
    <p:extLst>
      <p:ext uri="{BB962C8B-B14F-4D97-AF65-F5344CB8AC3E}">
        <p14:creationId xmlns:p14="http://schemas.microsoft.com/office/powerpoint/2010/main" val="3374074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113371" y="108648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Method 1: Visual inspection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C66E6-DC09-B842-B27B-E33DFA1DC8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16666" y="909444"/>
            <a:ext cx="7558669" cy="50391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49F422-F2A1-6C47-B0F2-719D693DD97E}"/>
              </a:ext>
            </a:extLst>
          </p:cNvPr>
          <p:cNvSpPr/>
          <p:nvPr/>
        </p:nvSpPr>
        <p:spPr>
          <a:xfrm>
            <a:off x="0" y="5701951"/>
            <a:ext cx="15568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St. Francis Clinic in Liberia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514157-15CE-2945-A838-C7B52844C806}"/>
              </a:ext>
            </a:extLst>
          </p:cNvPr>
          <p:cNvSpPr/>
          <p:nvPr/>
        </p:nvSpPr>
        <p:spPr>
          <a:xfrm>
            <a:off x="-345684" y="704744"/>
            <a:ext cx="31892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Georgia" panose="02040502050405020303" pitchFamily="18" charset="0"/>
              </a:rPr>
              <a:t>Error?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Georgia" panose="02040502050405020303" pitchFamily="18" charset="0"/>
              </a:rPr>
              <a:t>Global outlier?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Georgia" panose="02040502050405020303" pitchFamily="18" charset="0"/>
              </a:rPr>
              <a:t>Contextual outlier?</a:t>
            </a:r>
          </a:p>
        </p:txBody>
      </p:sp>
    </p:spTree>
    <p:extLst>
      <p:ext uri="{BB962C8B-B14F-4D97-AF65-F5344CB8AC3E}">
        <p14:creationId xmlns:p14="http://schemas.microsoft.com/office/powerpoint/2010/main" val="3568180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113371" y="108648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Method 1: Visual inspection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C66E6-DC09-B842-B27B-E33DFA1DC8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16666" y="909444"/>
            <a:ext cx="7558668" cy="50391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49F422-F2A1-6C47-B0F2-719D693DD97E}"/>
              </a:ext>
            </a:extLst>
          </p:cNvPr>
          <p:cNvSpPr/>
          <p:nvPr/>
        </p:nvSpPr>
        <p:spPr>
          <a:xfrm>
            <a:off x="0" y="5701951"/>
            <a:ext cx="14622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err="1"/>
              <a:t>Yangaya</a:t>
            </a:r>
            <a:r>
              <a:rPr lang="en-US" sz="1000" b="1" dirty="0"/>
              <a:t> Clinic in Liberia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A6AC45-E46A-9249-831C-7DF366E48F5D}"/>
              </a:ext>
            </a:extLst>
          </p:cNvPr>
          <p:cNvSpPr/>
          <p:nvPr/>
        </p:nvSpPr>
        <p:spPr>
          <a:xfrm>
            <a:off x="-345684" y="704744"/>
            <a:ext cx="31892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Georgia" panose="02040502050405020303" pitchFamily="18" charset="0"/>
              </a:rPr>
              <a:t>Error?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Georgia" panose="02040502050405020303" pitchFamily="18" charset="0"/>
              </a:rPr>
              <a:t>Global outlier?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Georgia" panose="02040502050405020303" pitchFamily="18" charset="0"/>
              </a:rPr>
              <a:t>Contextual outlier?</a:t>
            </a:r>
          </a:p>
        </p:txBody>
      </p:sp>
    </p:spTree>
    <p:extLst>
      <p:ext uri="{BB962C8B-B14F-4D97-AF65-F5344CB8AC3E}">
        <p14:creationId xmlns:p14="http://schemas.microsoft.com/office/powerpoint/2010/main" val="2166013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113371" y="108648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Method 1: Visual inspection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50C66E6-DC09-B842-B27B-E33DFA1DC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666" y="909444"/>
            <a:ext cx="7558669" cy="50391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49F422-F2A1-6C47-B0F2-719D693DD97E}"/>
              </a:ext>
            </a:extLst>
          </p:cNvPr>
          <p:cNvSpPr/>
          <p:nvPr/>
        </p:nvSpPr>
        <p:spPr>
          <a:xfrm>
            <a:off x="0" y="5701951"/>
            <a:ext cx="145264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err="1"/>
              <a:t>Boniken</a:t>
            </a:r>
            <a:r>
              <a:rPr lang="en-US" sz="1000" b="1" dirty="0"/>
              <a:t> Clinic in Liberia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984D5D-6CF0-FF43-8F8B-9F2505047E73}"/>
              </a:ext>
            </a:extLst>
          </p:cNvPr>
          <p:cNvSpPr/>
          <p:nvPr/>
        </p:nvSpPr>
        <p:spPr>
          <a:xfrm>
            <a:off x="-345684" y="704744"/>
            <a:ext cx="31892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Georgia" panose="02040502050405020303" pitchFamily="18" charset="0"/>
              </a:rPr>
              <a:t>Error?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Georgia" panose="02040502050405020303" pitchFamily="18" charset="0"/>
              </a:rPr>
              <a:t>Global outlier?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Georgia" panose="02040502050405020303" pitchFamily="18" charset="0"/>
              </a:rPr>
              <a:t>Contextual outlier?</a:t>
            </a:r>
          </a:p>
        </p:txBody>
      </p:sp>
    </p:spTree>
    <p:extLst>
      <p:ext uri="{BB962C8B-B14F-4D97-AF65-F5344CB8AC3E}">
        <p14:creationId xmlns:p14="http://schemas.microsoft.com/office/powerpoint/2010/main" val="14812624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Method 2: Tukey’s rule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7B9CFD2-4D39-B645-B1EB-A95CAC5DA9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644"/>
          <a:stretch/>
        </p:blipFill>
        <p:spPr>
          <a:xfrm>
            <a:off x="319666" y="1137639"/>
            <a:ext cx="5936168" cy="4582721"/>
          </a:xfrm>
          <a:prstGeom prst="rect">
            <a:avLst/>
          </a:prstGeom>
        </p:spPr>
      </p:pic>
      <p:pic>
        <p:nvPicPr>
          <p:cNvPr id="13" name="Picture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6183A220-1BE7-2240-8676-4E34A7C9E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010" y="1139216"/>
            <a:ext cx="4581144" cy="458114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F838F36-47BC-6E48-8AD9-44C0C0A16B3A}"/>
              </a:ext>
            </a:extLst>
          </p:cNvPr>
          <p:cNvSpPr/>
          <p:nvPr/>
        </p:nvSpPr>
        <p:spPr>
          <a:xfrm>
            <a:off x="0" y="5701951"/>
            <a:ext cx="145264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err="1"/>
              <a:t>Boniken</a:t>
            </a:r>
            <a:r>
              <a:rPr lang="en-US" sz="1000" b="1" dirty="0"/>
              <a:t> Clinic in Liberia</a:t>
            </a:r>
          </a:p>
        </p:txBody>
      </p:sp>
    </p:spTree>
    <p:extLst>
      <p:ext uri="{BB962C8B-B14F-4D97-AF65-F5344CB8AC3E}">
        <p14:creationId xmlns:p14="http://schemas.microsoft.com/office/powerpoint/2010/main" val="2975393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Method 2: Tukey’s rule</a:t>
            </a:r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0B2BED96-D880-7442-B019-325AAE89F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010" y="1139216"/>
            <a:ext cx="4581144" cy="4581144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7B9CFD2-4D39-B645-B1EB-A95CAC5DA9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644"/>
          <a:stretch/>
        </p:blipFill>
        <p:spPr>
          <a:xfrm>
            <a:off x="319666" y="1137639"/>
            <a:ext cx="5936168" cy="45827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608FCA-94FB-F84F-9531-44E85709D0F6}"/>
              </a:ext>
            </a:extLst>
          </p:cNvPr>
          <p:cNvSpPr txBox="1"/>
          <p:nvPr/>
        </p:nvSpPr>
        <p:spPr>
          <a:xfrm>
            <a:off x="10383643" y="3387427"/>
            <a:ext cx="97015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median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50A3CA-7ADB-0249-8948-BA9272294CBB}"/>
              </a:ext>
            </a:extLst>
          </p:cNvPr>
          <p:cNvSpPr txBox="1"/>
          <p:nvPr/>
        </p:nvSpPr>
        <p:spPr>
          <a:xfrm>
            <a:off x="10336394" y="2880209"/>
            <a:ext cx="165967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75</a:t>
            </a:r>
            <a:r>
              <a:rPr lang="en-US" sz="1600" baseline="300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th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 percentile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16AC51-73B7-8348-A30B-D3AF00228F59}"/>
              </a:ext>
            </a:extLst>
          </p:cNvPr>
          <p:cNvSpPr txBox="1"/>
          <p:nvPr/>
        </p:nvSpPr>
        <p:spPr>
          <a:xfrm>
            <a:off x="10363827" y="4018722"/>
            <a:ext cx="165967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25</a:t>
            </a:r>
            <a:r>
              <a:rPr lang="en-US" sz="1600" baseline="300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th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 percentile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E60636-482E-1349-B33D-95212A3C0607}"/>
              </a:ext>
            </a:extLst>
          </p:cNvPr>
          <p:cNvSpPr txBox="1"/>
          <p:nvPr/>
        </p:nvSpPr>
        <p:spPr>
          <a:xfrm>
            <a:off x="9230887" y="1484750"/>
            <a:ext cx="237769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eorgia" panose="02040502050405020303" pitchFamily="18" charset="0"/>
              </a:rPr>
              <a:t>Q75 + 1.5*IQR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E95D8D-31F6-5F43-B613-BE9F84398EA8}"/>
              </a:ext>
            </a:extLst>
          </p:cNvPr>
          <p:cNvSpPr txBox="1"/>
          <p:nvPr/>
        </p:nvSpPr>
        <p:spPr>
          <a:xfrm>
            <a:off x="9230887" y="4749007"/>
            <a:ext cx="2377696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Georgia" panose="02040502050405020303" pitchFamily="18" charset="0"/>
              </a:rPr>
              <a:t>Q25 – 1.5*IQR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80146C6-40A3-EB42-B212-6E8919E0B00E}"/>
              </a:ext>
            </a:extLst>
          </p:cNvPr>
          <p:cNvCxnSpPr>
            <a:cxnSpLocks/>
          </p:cNvCxnSpPr>
          <p:nvPr/>
        </p:nvCxnSpPr>
        <p:spPr>
          <a:xfrm>
            <a:off x="890238" y="1495902"/>
            <a:ext cx="517230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1545AF0-7417-464C-AAC2-8BC315564886}"/>
              </a:ext>
            </a:extLst>
          </p:cNvPr>
          <p:cNvCxnSpPr>
            <a:cxnSpLocks/>
          </p:cNvCxnSpPr>
          <p:nvPr/>
        </p:nvCxnSpPr>
        <p:spPr>
          <a:xfrm>
            <a:off x="890238" y="5052029"/>
            <a:ext cx="517230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9431CA-6F9E-B548-B3A9-BB6329297138}"/>
              </a:ext>
            </a:extLst>
          </p:cNvPr>
          <p:cNvCxnSpPr>
            <a:cxnSpLocks/>
          </p:cNvCxnSpPr>
          <p:nvPr/>
        </p:nvCxnSpPr>
        <p:spPr>
          <a:xfrm>
            <a:off x="890238" y="3556704"/>
            <a:ext cx="5172307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360E89-ADBF-4E47-B94D-6C0D258BEA0D}"/>
              </a:ext>
            </a:extLst>
          </p:cNvPr>
          <p:cNvCxnSpPr>
            <a:cxnSpLocks/>
          </p:cNvCxnSpPr>
          <p:nvPr/>
        </p:nvCxnSpPr>
        <p:spPr>
          <a:xfrm>
            <a:off x="890238" y="4194898"/>
            <a:ext cx="5172307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C91BEB5-F649-FE46-A2BB-D127E7AF3413}"/>
              </a:ext>
            </a:extLst>
          </p:cNvPr>
          <p:cNvCxnSpPr>
            <a:cxnSpLocks/>
          </p:cNvCxnSpPr>
          <p:nvPr/>
        </p:nvCxnSpPr>
        <p:spPr>
          <a:xfrm>
            <a:off x="890238" y="3049486"/>
            <a:ext cx="5172307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25F9F18-CA52-304D-A0FC-D1A6302F3408}"/>
              </a:ext>
            </a:extLst>
          </p:cNvPr>
          <p:cNvSpPr/>
          <p:nvPr/>
        </p:nvSpPr>
        <p:spPr>
          <a:xfrm>
            <a:off x="0" y="5701951"/>
            <a:ext cx="145264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err="1"/>
              <a:t>Boniken</a:t>
            </a:r>
            <a:r>
              <a:rPr lang="en-US" sz="1000" b="1" dirty="0"/>
              <a:t> Clinic in Liberia</a:t>
            </a:r>
          </a:p>
        </p:txBody>
      </p:sp>
    </p:spTree>
    <p:extLst>
      <p:ext uri="{BB962C8B-B14F-4D97-AF65-F5344CB8AC3E}">
        <p14:creationId xmlns:p14="http://schemas.microsoft.com/office/powerpoint/2010/main" val="376155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98FB3FD7-85B1-8445-8A1A-800D851B406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Method 2: Tukey’s rule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2AEBAF6-26E7-A244-AF10-0DB3959E90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644"/>
          <a:stretch/>
        </p:blipFill>
        <p:spPr>
          <a:xfrm>
            <a:off x="319666" y="1137639"/>
            <a:ext cx="5936168" cy="4582721"/>
          </a:xfrm>
          <a:prstGeom prst="rect">
            <a:avLst/>
          </a:prstGeom>
        </p:spPr>
      </p:pic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C69027C0-659F-274D-A93A-F9131CD72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766" y="1137639"/>
            <a:ext cx="4581144" cy="45811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02551C-5C4D-1B4D-997D-E6DBE7C7E220}"/>
              </a:ext>
            </a:extLst>
          </p:cNvPr>
          <p:cNvSpPr/>
          <p:nvPr/>
        </p:nvSpPr>
        <p:spPr>
          <a:xfrm>
            <a:off x="0" y="5701951"/>
            <a:ext cx="145264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err="1"/>
              <a:t>Boniken</a:t>
            </a:r>
            <a:r>
              <a:rPr lang="en-US" sz="1000" b="1" dirty="0"/>
              <a:t> Clinic in Liberia</a:t>
            </a:r>
          </a:p>
        </p:txBody>
      </p:sp>
    </p:spTree>
    <p:extLst>
      <p:ext uri="{BB962C8B-B14F-4D97-AF65-F5344CB8AC3E}">
        <p14:creationId xmlns:p14="http://schemas.microsoft.com/office/powerpoint/2010/main" val="2162945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98FB3FD7-85B1-8445-8A1A-800D851B406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Method 2: Tukey’s rule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2AEBAF6-26E7-A244-AF10-0DB3959E90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644"/>
          <a:stretch/>
        </p:blipFill>
        <p:spPr>
          <a:xfrm>
            <a:off x="319666" y="1137639"/>
            <a:ext cx="5936168" cy="4582721"/>
          </a:xfrm>
          <a:prstGeom prst="rect">
            <a:avLst/>
          </a:prstGeom>
        </p:spPr>
      </p:pic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C69027C0-659F-274D-A93A-F9131CD72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766" y="1137639"/>
            <a:ext cx="4581144" cy="458114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99A31C1-EA8B-0640-9B5E-45A0667820A0}"/>
              </a:ext>
            </a:extLst>
          </p:cNvPr>
          <p:cNvCxnSpPr>
            <a:cxnSpLocks/>
          </p:cNvCxnSpPr>
          <p:nvPr/>
        </p:nvCxnSpPr>
        <p:spPr>
          <a:xfrm>
            <a:off x="1057503" y="1378613"/>
            <a:ext cx="120619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04DC5C-7D67-D94F-A191-629E5258A6B0}"/>
              </a:ext>
            </a:extLst>
          </p:cNvPr>
          <p:cNvCxnSpPr>
            <a:cxnSpLocks/>
          </p:cNvCxnSpPr>
          <p:nvPr/>
        </p:nvCxnSpPr>
        <p:spPr>
          <a:xfrm>
            <a:off x="1057503" y="4274213"/>
            <a:ext cx="120619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CBA80AA-9898-0B4A-B021-840A8740FBD3}"/>
              </a:ext>
            </a:extLst>
          </p:cNvPr>
          <p:cNvCxnSpPr>
            <a:cxnSpLocks/>
          </p:cNvCxnSpPr>
          <p:nvPr/>
        </p:nvCxnSpPr>
        <p:spPr>
          <a:xfrm>
            <a:off x="2369630" y="3512212"/>
            <a:ext cx="120619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5607D8-8D19-EB43-99D8-5268EA3ACB2E}"/>
              </a:ext>
            </a:extLst>
          </p:cNvPr>
          <p:cNvCxnSpPr>
            <a:cxnSpLocks/>
          </p:cNvCxnSpPr>
          <p:nvPr/>
        </p:nvCxnSpPr>
        <p:spPr>
          <a:xfrm>
            <a:off x="2369630" y="2582943"/>
            <a:ext cx="120619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A816247-7E66-FC41-AB29-E2686624D68B}"/>
              </a:ext>
            </a:extLst>
          </p:cNvPr>
          <p:cNvCxnSpPr>
            <a:cxnSpLocks/>
          </p:cNvCxnSpPr>
          <p:nvPr/>
        </p:nvCxnSpPr>
        <p:spPr>
          <a:xfrm>
            <a:off x="3531220" y="4831772"/>
            <a:ext cx="120619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00EF07-50F0-0E4C-A157-1DA252AA61C7}"/>
              </a:ext>
            </a:extLst>
          </p:cNvPr>
          <p:cNvCxnSpPr>
            <a:cxnSpLocks/>
          </p:cNvCxnSpPr>
          <p:nvPr/>
        </p:nvCxnSpPr>
        <p:spPr>
          <a:xfrm>
            <a:off x="3531220" y="2787382"/>
            <a:ext cx="120619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C08577-13CB-064F-A6C2-37D273295199}"/>
              </a:ext>
            </a:extLst>
          </p:cNvPr>
          <p:cNvCxnSpPr>
            <a:cxnSpLocks/>
          </p:cNvCxnSpPr>
          <p:nvPr/>
        </p:nvCxnSpPr>
        <p:spPr>
          <a:xfrm>
            <a:off x="4770867" y="3619582"/>
            <a:ext cx="120619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CC17F7-3617-4F49-BBC8-92BFC5236F30}"/>
              </a:ext>
            </a:extLst>
          </p:cNvPr>
          <p:cNvCxnSpPr>
            <a:cxnSpLocks/>
          </p:cNvCxnSpPr>
          <p:nvPr/>
        </p:nvCxnSpPr>
        <p:spPr>
          <a:xfrm>
            <a:off x="4770867" y="5032495"/>
            <a:ext cx="120619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99B3FE3-CC41-1A49-9908-AC567F5C1236}"/>
              </a:ext>
            </a:extLst>
          </p:cNvPr>
          <p:cNvSpPr/>
          <p:nvPr/>
        </p:nvSpPr>
        <p:spPr>
          <a:xfrm>
            <a:off x="0" y="5701951"/>
            <a:ext cx="145264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err="1"/>
              <a:t>Boniken</a:t>
            </a:r>
            <a:r>
              <a:rPr lang="en-US" sz="1000" b="1" dirty="0"/>
              <a:t> Clinic in Liberia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F2CC5F-88A3-9C4D-B268-7032665C073F}"/>
              </a:ext>
            </a:extLst>
          </p:cNvPr>
          <p:cNvSpPr/>
          <p:nvPr/>
        </p:nvSpPr>
        <p:spPr>
          <a:xfrm>
            <a:off x="2832411" y="3847172"/>
            <a:ext cx="631903" cy="5352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4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Method 3: Apply statistical 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E3B4AE-AD7B-8A4F-8856-55A0C7441D46}"/>
              </a:ext>
            </a:extLst>
          </p:cNvPr>
          <p:cNvSpPr txBox="1"/>
          <p:nvPr/>
        </p:nvSpPr>
        <p:spPr>
          <a:xfrm>
            <a:off x="934110" y="1250932"/>
            <a:ext cx="6992097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Georgia" panose="02040502050405020303" pitchFamily="18" charset="0"/>
              </a:rPr>
              <a:t>Fit time series model </a:t>
            </a:r>
            <a:r>
              <a:rPr lang="en-US" sz="2200" i="1" dirty="0">
                <a:latin typeface="Georgia" panose="02040502050405020303" pitchFamily="18" charset="0"/>
              </a:rPr>
              <a:t>(Sessions 2 &amp; 3)</a:t>
            </a:r>
            <a:endParaRPr lang="en-US" sz="2200" b="1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Georgia" panose="02040502050405020303" pitchFamily="18" charset="0"/>
              </a:rPr>
              <a:t>Calculate residuals </a:t>
            </a:r>
            <a:r>
              <a:rPr lang="en-US" sz="2200" i="1" dirty="0">
                <a:latin typeface="Georgia" panose="02040502050405020303" pitchFamily="18" charset="0"/>
              </a:rPr>
              <a:t>(observed - predicted)</a:t>
            </a:r>
            <a:endParaRPr lang="en-US" sz="2200" b="1" dirty="0">
              <a:latin typeface="Georgia" panose="02040502050405020303" pitchFamily="18" charset="0"/>
            </a:endParaRPr>
          </a:p>
          <a:p>
            <a:endParaRPr lang="en-US" sz="2200" b="1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Georgia" panose="02040502050405020303" pitchFamily="18" charset="0"/>
              </a:rPr>
              <a:t>Calculate test statistic </a:t>
            </a:r>
            <a:r>
              <a:rPr lang="en-US" sz="2200" i="1" dirty="0">
                <a:latin typeface="Georgia" panose="02040502050405020303" pitchFamily="18" charset="0"/>
              </a:rPr>
              <a:t>(Grubb’s test)</a:t>
            </a:r>
          </a:p>
          <a:p>
            <a:endParaRPr lang="en-US" sz="2200" b="1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Georgia" panose="02040502050405020303" pitchFamily="18" charset="0"/>
              </a:rPr>
              <a:t>Calculate critical value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Georgia" panose="02040502050405020303" pitchFamily="18" charset="0"/>
              </a:rPr>
              <a:t>Compare test statistic to critical value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i="1" dirty="0">
                <a:latin typeface="Georgia" panose="02040502050405020303" pitchFamily="18" charset="0"/>
              </a:rPr>
              <a:t>If larger, then remove the largest residual and repeat steps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i="1" dirty="0">
                <a:latin typeface="Georgia" panose="02040502050405020303" pitchFamily="18" charset="0"/>
              </a:rPr>
              <a:t>If smaller, then no outliers identified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Georgia" panose="02040502050405020303" pitchFamily="18" charset="0"/>
              </a:rPr>
              <a:t>The residuals removed are the outliers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A8F0321-A93F-F443-9F72-CE13AC7A1F42}"/>
                  </a:ext>
                </a:extLst>
              </p:cNvPr>
              <p:cNvSpPr txBox="1"/>
              <p:nvPr/>
            </p:nvSpPr>
            <p:spPr>
              <a:xfrm>
                <a:off x="8040980" y="1944316"/>
                <a:ext cx="2207212" cy="30777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A8F0321-A93F-F443-9F72-CE13AC7A1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980" y="1944316"/>
                <a:ext cx="2207212" cy="307777"/>
              </a:xfrm>
              <a:prstGeom prst="rect">
                <a:avLst/>
              </a:prstGeom>
              <a:blipFill>
                <a:blip r:embed="rId2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514E22-C16D-C540-9652-980A87C53A9D}"/>
                  </a:ext>
                </a:extLst>
              </p:cNvPr>
              <p:cNvSpPr txBox="1"/>
              <p:nvPr/>
            </p:nvSpPr>
            <p:spPr>
              <a:xfrm>
                <a:off x="8040980" y="2504002"/>
                <a:ext cx="2207212" cy="5440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514E22-C16D-C540-9652-980A87C53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980" y="2504002"/>
                <a:ext cx="2207212" cy="5440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1BAF574-F9B8-2D48-89A3-67D2A2699E88}"/>
                  </a:ext>
                </a:extLst>
              </p:cNvPr>
              <p:cNvSpPr txBox="1"/>
              <p:nvPr/>
            </p:nvSpPr>
            <p:spPr>
              <a:xfrm>
                <a:off x="8040981" y="3177135"/>
                <a:ext cx="3256286" cy="77835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−1+</m:t>
                              </m:r>
                              <m:sSubSup>
                                <m:sSub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1BAF574-F9B8-2D48-89A3-67D2A2699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981" y="3177135"/>
                <a:ext cx="3256286" cy="7783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3E182F-644A-DC49-BEE2-B5E06C45D58F}"/>
                  </a:ext>
                </a:extLst>
              </p:cNvPr>
              <p:cNvSpPr txBox="1"/>
              <p:nvPr/>
            </p:nvSpPr>
            <p:spPr>
              <a:xfrm>
                <a:off x="8040980" y="4202155"/>
                <a:ext cx="1171846" cy="30777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3E182F-644A-DC49-BEE2-B5E06C45D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980" y="4202155"/>
                <a:ext cx="1171846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103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Method 3: Apply statistical test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9C8E45B8-D823-EC4D-B07D-53ADD7635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01" y="1118375"/>
            <a:ext cx="7297997" cy="486533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8FBEF7A-F36F-7D47-86F7-A183FEC1C83A}"/>
                  </a:ext>
                </a:extLst>
              </p:cNvPr>
              <p:cNvSpPr/>
              <p:nvPr/>
            </p:nvSpPr>
            <p:spPr>
              <a:xfrm>
                <a:off x="5078679" y="1011494"/>
                <a:ext cx="6951024" cy="50687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𝐸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[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𝑌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|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𝑦𝑒𝑎𝑟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𝑡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] 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𝑦𝑒𝑎𝑟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+ 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3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𝑐𝑜𝑠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𝑘𝑡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12</m:t>
                                </m:r>
                              </m:den>
                            </m:f>
                          </m:e>
                        </m:d>
                      </m:e>
                    </m:nary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+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𝑠𝑖𝑛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𝑘𝑡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8FBEF7A-F36F-7D47-86F7-A183FEC1C8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679" y="1011494"/>
                <a:ext cx="6951024" cy="506870"/>
              </a:xfrm>
              <a:prstGeom prst="rect">
                <a:avLst/>
              </a:prstGeom>
              <a:blipFill>
                <a:blip r:embed="rId3"/>
                <a:stretch>
                  <a:fillRect t="-64286" b="-104762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4925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488768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Method 3: Apply statistical test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8E45B8-D823-EC4D-B07D-53ADD7635F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47001" y="1118375"/>
            <a:ext cx="7297996" cy="486533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B9B55F4-4EEE-304E-BCD9-0CC19E09FB1E}"/>
              </a:ext>
            </a:extLst>
          </p:cNvPr>
          <p:cNvSpPr/>
          <p:nvPr/>
        </p:nvSpPr>
        <p:spPr>
          <a:xfrm>
            <a:off x="5896453" y="3551040"/>
            <a:ext cx="631903" cy="535258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4A58B58-87DA-9547-A222-9A9C0A1DBB1A}"/>
              </a:ext>
            </a:extLst>
          </p:cNvPr>
          <p:cNvSpPr/>
          <p:nvPr/>
        </p:nvSpPr>
        <p:spPr>
          <a:xfrm>
            <a:off x="4348390" y="1340648"/>
            <a:ext cx="631903" cy="535258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EBB6DE1-5E9B-3E45-A379-9F8EF3A00997}"/>
              </a:ext>
            </a:extLst>
          </p:cNvPr>
          <p:cNvCxnSpPr>
            <a:cxnSpLocks/>
          </p:cNvCxnSpPr>
          <p:nvPr/>
        </p:nvCxnSpPr>
        <p:spPr>
          <a:xfrm flipV="1">
            <a:off x="3584630" y="3818669"/>
            <a:ext cx="0" cy="9779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A5368F-6C2D-824B-AF0C-5B05F2D993CB}"/>
              </a:ext>
            </a:extLst>
          </p:cNvPr>
          <p:cNvCxnSpPr>
            <a:cxnSpLocks/>
          </p:cNvCxnSpPr>
          <p:nvPr/>
        </p:nvCxnSpPr>
        <p:spPr>
          <a:xfrm flipH="1">
            <a:off x="6537166" y="1638554"/>
            <a:ext cx="689031" cy="96484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4D738F6-6A1E-6644-9623-B4530406A6AF}"/>
              </a:ext>
            </a:extLst>
          </p:cNvPr>
          <p:cNvSpPr txBox="1"/>
          <p:nvPr/>
        </p:nvSpPr>
        <p:spPr>
          <a:xfrm>
            <a:off x="7226197" y="1340648"/>
            <a:ext cx="1636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 previously identified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8E123C-12ED-D547-8697-CC4815DBDFAF}"/>
              </a:ext>
            </a:extLst>
          </p:cNvPr>
          <p:cNvSpPr txBox="1"/>
          <p:nvPr/>
        </p:nvSpPr>
        <p:spPr>
          <a:xfrm>
            <a:off x="3132337" y="4743815"/>
            <a:ext cx="1636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 previously identified</a:t>
            </a:r>
          </a:p>
        </p:txBody>
      </p:sp>
    </p:spTree>
    <p:extLst>
      <p:ext uri="{BB962C8B-B14F-4D97-AF65-F5344CB8AC3E}">
        <p14:creationId xmlns:p14="http://schemas.microsoft.com/office/powerpoint/2010/main" val="171275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Solutions: Outliers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137881-8A4A-E14D-94FB-32AEA0EEBF82}"/>
              </a:ext>
            </a:extLst>
          </p:cNvPr>
          <p:cNvSpPr txBox="1"/>
          <p:nvPr/>
        </p:nvSpPr>
        <p:spPr>
          <a:xfrm>
            <a:off x="942535" y="1388126"/>
            <a:ext cx="1015687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Georgia" panose="02040502050405020303" pitchFamily="18" charset="0"/>
              </a:rPr>
              <a:t>If an outlier is suspected, it is important to investigate </a:t>
            </a:r>
            <a:r>
              <a:rPr lang="en-US" sz="2400" b="1" i="1" dirty="0">
                <a:latin typeface="Georgia" panose="02040502050405020303" pitchFamily="18" charset="0"/>
              </a:rPr>
              <a:t>why</a:t>
            </a:r>
            <a:r>
              <a:rPr lang="en-US" sz="2400" b="1" dirty="0">
                <a:latin typeface="Georgia" panose="02040502050405020303" pitchFamily="18" charset="0"/>
              </a:rPr>
              <a:t> the data point may be an outlier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Georgia" panose="02040502050405020303" pitchFamily="18" charset="0"/>
              </a:rPr>
              <a:t>Was it an </a:t>
            </a:r>
            <a:r>
              <a:rPr lang="en-US" sz="2400" b="1" u="sng" dirty="0">
                <a:latin typeface="Georgia" panose="02040502050405020303" pitchFamily="18" charset="0"/>
              </a:rPr>
              <a:t>anomaly</a:t>
            </a:r>
            <a:r>
              <a:rPr lang="en-US" sz="2400" b="1" dirty="0">
                <a:latin typeface="Georgia" panose="02040502050405020303" pitchFamily="18" charset="0"/>
              </a:rPr>
              <a:t>?	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If concerned about model fit, include a dummy variable for the time point(s) </a:t>
            </a:r>
            <a:endParaRPr lang="en-US" sz="2400" b="1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Georgia" panose="02040502050405020303" pitchFamily="18" charset="0"/>
              </a:rPr>
              <a:t>Was it a </a:t>
            </a:r>
            <a:r>
              <a:rPr lang="en-US" sz="2400" b="1" u="sng" dirty="0">
                <a:latin typeface="Georgia" panose="02040502050405020303" pitchFamily="18" charset="0"/>
              </a:rPr>
              <a:t>data entry error</a:t>
            </a:r>
            <a:r>
              <a:rPr lang="en-US" sz="2400" b="1" dirty="0">
                <a:latin typeface="Georgia" panose="02040502050405020303" pitchFamily="18" charset="0"/>
              </a:rPr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Can it be replaced with the correct/true value?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If not, then code as missing value</a:t>
            </a:r>
          </a:p>
          <a:p>
            <a:pPr lvl="1"/>
            <a:endParaRPr lang="en-US" sz="24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4172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C24041C-DEA3-1148-A998-F0053DCD17B8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Solutions: Data entry error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EABC2502-6620-5D45-AE66-2448F353D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970" y="1070517"/>
            <a:ext cx="7338060" cy="48920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C5CEB4-02B8-6545-9BEF-8A7F2BEC2BBF}"/>
              </a:ext>
            </a:extLst>
          </p:cNvPr>
          <p:cNvSpPr/>
          <p:nvPr/>
        </p:nvSpPr>
        <p:spPr>
          <a:xfrm>
            <a:off x="0" y="5701951"/>
            <a:ext cx="15584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err="1"/>
              <a:t>Jayproken</a:t>
            </a:r>
            <a:r>
              <a:rPr lang="en-US" sz="1000" b="1" dirty="0"/>
              <a:t> Clinic in Liberia</a:t>
            </a:r>
          </a:p>
        </p:txBody>
      </p:sp>
    </p:spTree>
    <p:extLst>
      <p:ext uri="{BB962C8B-B14F-4D97-AF65-F5344CB8AC3E}">
        <p14:creationId xmlns:p14="http://schemas.microsoft.com/office/powerpoint/2010/main" val="21071914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C24041C-DEA3-1148-A998-F0053DCD17B8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Solutions: Data entry error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AEE25-2A15-D746-A7D6-167B7F9005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26970" y="1072188"/>
            <a:ext cx="7338060" cy="48920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92250CB-403A-9C4B-89DB-06ABB3D02C01}"/>
              </a:ext>
            </a:extLst>
          </p:cNvPr>
          <p:cNvSpPr/>
          <p:nvPr/>
        </p:nvSpPr>
        <p:spPr>
          <a:xfrm>
            <a:off x="0" y="5701951"/>
            <a:ext cx="15584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err="1"/>
              <a:t>Jayproken</a:t>
            </a:r>
            <a:r>
              <a:rPr lang="en-US" sz="1000" b="1" dirty="0"/>
              <a:t> Clinic in Liberia</a:t>
            </a:r>
          </a:p>
        </p:txBody>
      </p:sp>
    </p:spTree>
    <p:extLst>
      <p:ext uri="{BB962C8B-B14F-4D97-AF65-F5344CB8AC3E}">
        <p14:creationId xmlns:p14="http://schemas.microsoft.com/office/powerpoint/2010/main" val="2137932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FC24041C-DEA3-1148-A998-F0053DCD17B8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Solutions: Data entry error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AEE25-2A15-D746-A7D6-167B7F9005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26970" y="1072188"/>
            <a:ext cx="7338060" cy="48920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525AEAD-324F-5A43-B2F3-814FAB074A92}"/>
              </a:ext>
            </a:extLst>
          </p:cNvPr>
          <p:cNvSpPr/>
          <p:nvPr/>
        </p:nvSpPr>
        <p:spPr>
          <a:xfrm>
            <a:off x="0" y="5701951"/>
            <a:ext cx="15584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err="1"/>
              <a:t>Jayproken</a:t>
            </a:r>
            <a:r>
              <a:rPr lang="en-US" sz="1000" b="1" dirty="0"/>
              <a:t> Clinic in Liberia</a:t>
            </a:r>
          </a:p>
        </p:txBody>
      </p:sp>
    </p:spTree>
    <p:extLst>
      <p:ext uri="{BB962C8B-B14F-4D97-AF65-F5344CB8AC3E}">
        <p14:creationId xmlns:p14="http://schemas.microsoft.com/office/powerpoint/2010/main" val="42819726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9857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67BD517C-23DD-5C4E-9640-5648B98BA31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Considerations for missing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4974F1-5342-6143-AD56-36968B94CC1F}"/>
              </a:ext>
            </a:extLst>
          </p:cNvPr>
          <p:cNvSpPr txBox="1"/>
          <p:nvPr/>
        </p:nvSpPr>
        <p:spPr>
          <a:xfrm>
            <a:off x="838200" y="1388126"/>
            <a:ext cx="1015687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To help determine </a:t>
            </a:r>
            <a:r>
              <a:rPr lang="en-US" sz="2400" u="sng" dirty="0">
                <a:latin typeface="Georgia" panose="02040502050405020303" pitchFamily="18" charset="0"/>
              </a:rPr>
              <a:t>if</a:t>
            </a:r>
            <a:r>
              <a:rPr lang="en-US" sz="2400" dirty="0">
                <a:latin typeface="Georgia" panose="02040502050405020303" pitchFamily="18" charset="0"/>
              </a:rPr>
              <a:t> and </a:t>
            </a:r>
            <a:r>
              <a:rPr lang="en-US" sz="2400" u="sng" dirty="0">
                <a:latin typeface="Georgia" panose="02040502050405020303" pitchFamily="18" charset="0"/>
              </a:rPr>
              <a:t>how</a:t>
            </a:r>
            <a:r>
              <a:rPr lang="en-US" sz="2400" dirty="0">
                <a:latin typeface="Georgia" panose="02040502050405020303" pitchFamily="18" charset="0"/>
              </a:rPr>
              <a:t> missing data should be addressed:</a:t>
            </a:r>
          </a:p>
          <a:p>
            <a:endParaRPr lang="en-US" sz="2400" b="1" dirty="0">
              <a:latin typeface="Georgia" panose="02040502050405020303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latin typeface="Georgia" panose="02040502050405020303" pitchFamily="18" charset="0"/>
              </a:rPr>
              <a:t>What is the research question?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>
              <a:latin typeface="Georgia" panose="02040502050405020303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latin typeface="Georgia" panose="02040502050405020303" pitchFamily="18" charset="0"/>
              </a:rPr>
              <a:t>Why is the data missing? </a:t>
            </a:r>
          </a:p>
          <a:p>
            <a:pPr marL="457200" indent="-457200">
              <a:buFont typeface="+mj-lt"/>
              <a:buAutoNum type="arabicPeriod"/>
            </a:pPr>
            <a:endParaRPr lang="en-US" sz="2400" b="1" dirty="0">
              <a:latin typeface="Georgia" panose="02040502050405020303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latin typeface="Georgia" panose="02040502050405020303" pitchFamily="18" charset="0"/>
              </a:rPr>
              <a:t>Is there enough information to address missing data?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How much data is missing?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Is there additional information available to “fill in” missing values?</a:t>
            </a:r>
          </a:p>
        </p:txBody>
      </p:sp>
    </p:spTree>
    <p:extLst>
      <p:ext uri="{BB962C8B-B14F-4D97-AF65-F5344CB8AC3E}">
        <p14:creationId xmlns:p14="http://schemas.microsoft.com/office/powerpoint/2010/main" val="1234209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1. What is the research question?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1A44D-B6EE-AF44-9DF6-0E8FA5C3524A}"/>
              </a:ext>
            </a:extLst>
          </p:cNvPr>
          <p:cNvSpPr txBox="1"/>
          <p:nvPr/>
        </p:nvSpPr>
        <p:spPr>
          <a:xfrm>
            <a:off x="930659" y="1388126"/>
            <a:ext cx="106299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u="sng" dirty="0">
                <a:latin typeface="Georgia" panose="02040502050405020303" pitchFamily="18" charset="0"/>
              </a:rPr>
              <a:t>Describe</a:t>
            </a:r>
            <a:r>
              <a:rPr lang="en-US" sz="2400" dirty="0">
                <a:latin typeface="Georgia" panose="02040502050405020303" pitchFamily="18" charset="0"/>
              </a:rPr>
              <a:t> the behavior of an indicator over time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May be of interest to describe missing data pattern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May want to “fill in” a reasonable value for missing month in figures</a:t>
            </a:r>
            <a:endParaRPr lang="en-US" sz="24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0593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1. What is the research question?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1A44D-B6EE-AF44-9DF6-0E8FA5C3524A}"/>
              </a:ext>
            </a:extLst>
          </p:cNvPr>
          <p:cNvSpPr txBox="1"/>
          <p:nvPr/>
        </p:nvSpPr>
        <p:spPr>
          <a:xfrm>
            <a:off x="930659" y="1388126"/>
            <a:ext cx="10629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u="sng" dirty="0">
                <a:latin typeface="Georgia" panose="02040502050405020303" pitchFamily="18" charset="0"/>
              </a:rPr>
              <a:t>Describe</a:t>
            </a:r>
            <a:r>
              <a:rPr lang="en-US" sz="2400" dirty="0">
                <a:latin typeface="Georgia" panose="02040502050405020303" pitchFamily="18" charset="0"/>
              </a:rPr>
              <a:t> the behavior of an indicator over time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866801-FCE6-9547-9694-112429B27D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26871" y="1725187"/>
            <a:ext cx="6368143" cy="42454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A4EFAD-36EC-9148-8394-083839640112}"/>
              </a:ext>
            </a:extLst>
          </p:cNvPr>
          <p:cNvSpPr txBox="1"/>
          <p:nvPr/>
        </p:nvSpPr>
        <p:spPr>
          <a:xfrm>
            <a:off x="261257" y="2571375"/>
            <a:ext cx="24656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Can perform </a:t>
            </a:r>
            <a:r>
              <a:rPr lang="en-US" u="sng" dirty="0">
                <a:latin typeface="Georgia" panose="02040502050405020303" pitchFamily="18" charset="0"/>
              </a:rPr>
              <a:t>single</a:t>
            </a:r>
            <a:r>
              <a:rPr lang="en-US" dirty="0">
                <a:latin typeface="Georgia" panose="02040502050405020303" pitchFamily="18" charset="0"/>
              </a:rPr>
              <a:t> imputation based 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Interpolation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Model-based</a:t>
            </a:r>
          </a:p>
        </p:txBody>
      </p:sp>
    </p:spTree>
    <p:extLst>
      <p:ext uri="{BB962C8B-B14F-4D97-AF65-F5344CB8AC3E}">
        <p14:creationId xmlns:p14="http://schemas.microsoft.com/office/powerpoint/2010/main" val="452945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1. What is the research question?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1A44D-B6EE-AF44-9DF6-0E8FA5C3524A}"/>
              </a:ext>
            </a:extLst>
          </p:cNvPr>
          <p:cNvSpPr txBox="1"/>
          <p:nvPr/>
        </p:nvSpPr>
        <p:spPr>
          <a:xfrm>
            <a:off x="930659" y="1388126"/>
            <a:ext cx="10629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u="sng" dirty="0">
                <a:latin typeface="Georgia" panose="02040502050405020303" pitchFamily="18" charset="0"/>
              </a:rPr>
              <a:t>Describe</a:t>
            </a:r>
            <a:r>
              <a:rPr lang="en-US" sz="2400" dirty="0">
                <a:latin typeface="Georgia" panose="02040502050405020303" pitchFamily="18" charset="0"/>
              </a:rPr>
              <a:t> the behavior of an indicator over time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866801-FCE6-9547-9694-112429B27D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26871" y="1725187"/>
            <a:ext cx="6368143" cy="42454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4A2C8D-D3D8-B64F-ACF1-1A5CED264AA2}"/>
              </a:ext>
            </a:extLst>
          </p:cNvPr>
          <p:cNvSpPr txBox="1"/>
          <p:nvPr/>
        </p:nvSpPr>
        <p:spPr>
          <a:xfrm>
            <a:off x="261257" y="2571375"/>
            <a:ext cx="24656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Can perform </a:t>
            </a:r>
            <a:r>
              <a:rPr lang="en-US" u="sng" dirty="0">
                <a:latin typeface="Georgia" panose="02040502050405020303" pitchFamily="18" charset="0"/>
              </a:rPr>
              <a:t>single</a:t>
            </a:r>
            <a:r>
              <a:rPr lang="en-US" dirty="0">
                <a:latin typeface="Georgia" panose="02040502050405020303" pitchFamily="18" charset="0"/>
              </a:rPr>
              <a:t> imputation based 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Georgia" panose="02040502050405020303" pitchFamily="18" charset="0"/>
              </a:rPr>
              <a:t>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Interpolation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Model-based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1B848A-172B-BF45-8DD7-A12672E53D4D}"/>
              </a:ext>
            </a:extLst>
          </p:cNvPr>
          <p:cNvSpPr txBox="1"/>
          <p:nvPr/>
        </p:nvSpPr>
        <p:spPr>
          <a:xfrm rot="16200000">
            <a:off x="1801018" y="3336979"/>
            <a:ext cx="214409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number of malaria cases</a:t>
            </a:r>
          </a:p>
        </p:txBody>
      </p:sp>
    </p:spTree>
    <p:extLst>
      <p:ext uri="{BB962C8B-B14F-4D97-AF65-F5344CB8AC3E}">
        <p14:creationId xmlns:p14="http://schemas.microsoft.com/office/powerpoint/2010/main" val="336898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3F111-2A51-4332-8174-80F794D2D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9425"/>
            <a:ext cx="5257800" cy="978933"/>
          </a:xfrm>
        </p:spPr>
        <p:txBody>
          <a:bodyPr/>
          <a:lstStyle/>
          <a:p>
            <a:r>
              <a:rPr lang="en-US" sz="3600" b="1" dirty="0"/>
              <a:t>Health management information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32327-46C3-46FC-BBDB-E639E17D32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75521"/>
            <a:ext cx="5181600" cy="4351338"/>
          </a:xfrm>
        </p:spPr>
        <p:txBody>
          <a:bodyPr/>
          <a:lstStyle/>
          <a:p>
            <a:r>
              <a:rPr lang="en-US" dirty="0"/>
              <a:t>Countries have always generated/used data.</a:t>
            </a:r>
          </a:p>
          <a:p>
            <a:endParaRPr lang="en-US" dirty="0"/>
          </a:p>
          <a:p>
            <a:r>
              <a:rPr lang="en-US" dirty="0"/>
              <a:t>Nationalized systems garnered global attention beginning in mid-1990s.</a:t>
            </a:r>
          </a:p>
          <a:p>
            <a:pPr lvl="1"/>
            <a:r>
              <a:rPr lang="en-US" dirty="0"/>
              <a:t>Standardize processes</a:t>
            </a:r>
          </a:p>
          <a:p>
            <a:pPr lvl="1"/>
            <a:r>
              <a:rPr lang="en-US" dirty="0"/>
              <a:t>Common indicators</a:t>
            </a:r>
          </a:p>
          <a:p>
            <a:pPr lvl="1"/>
            <a:r>
              <a:rPr lang="en-US" dirty="0"/>
              <a:t>Universal systems such as DHIS2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1E2FEC-A61A-4EBC-9C29-C1124379FA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9559"/>
          <a:stretch/>
        </p:blipFill>
        <p:spPr>
          <a:xfrm>
            <a:off x="6350000" y="568325"/>
            <a:ext cx="5529972" cy="513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350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1. What is the research question?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1A44D-B6EE-AF44-9DF6-0E8FA5C3524A}"/>
              </a:ext>
            </a:extLst>
          </p:cNvPr>
          <p:cNvSpPr txBox="1"/>
          <p:nvPr/>
        </p:nvSpPr>
        <p:spPr>
          <a:xfrm>
            <a:off x="930659" y="1388126"/>
            <a:ext cx="10629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u="sng" dirty="0">
                <a:latin typeface="Georgia" panose="02040502050405020303" pitchFamily="18" charset="0"/>
              </a:rPr>
              <a:t>Describe</a:t>
            </a:r>
            <a:r>
              <a:rPr lang="en-US" sz="2400" dirty="0">
                <a:latin typeface="Georgia" panose="02040502050405020303" pitchFamily="18" charset="0"/>
              </a:rPr>
              <a:t> the behavior of an indicator over time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866801-FCE6-9547-9694-112429B27D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26871" y="1725187"/>
            <a:ext cx="6368142" cy="42454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4A2C8D-D3D8-B64F-ACF1-1A5CED264AA2}"/>
              </a:ext>
            </a:extLst>
          </p:cNvPr>
          <p:cNvSpPr txBox="1"/>
          <p:nvPr/>
        </p:nvSpPr>
        <p:spPr>
          <a:xfrm>
            <a:off x="261257" y="2571375"/>
            <a:ext cx="24656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Can perform </a:t>
            </a:r>
            <a:r>
              <a:rPr lang="en-US" u="sng" dirty="0">
                <a:latin typeface="Georgia" panose="02040502050405020303" pitchFamily="18" charset="0"/>
              </a:rPr>
              <a:t>single</a:t>
            </a:r>
            <a:r>
              <a:rPr lang="en-US" dirty="0">
                <a:latin typeface="Georgia" panose="02040502050405020303" pitchFamily="18" charset="0"/>
              </a:rPr>
              <a:t> imputation based 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Georgia" panose="02040502050405020303" pitchFamily="18" charset="0"/>
              </a:rPr>
              <a:t>Interpolation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Model-based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133494-AB2D-E544-8FFA-AFF3D26CD7ED}"/>
              </a:ext>
            </a:extLst>
          </p:cNvPr>
          <p:cNvSpPr txBox="1"/>
          <p:nvPr/>
        </p:nvSpPr>
        <p:spPr>
          <a:xfrm rot="16200000">
            <a:off x="1801018" y="3336979"/>
            <a:ext cx="214409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number of malaria cases</a:t>
            </a:r>
          </a:p>
        </p:txBody>
      </p:sp>
    </p:spTree>
    <p:extLst>
      <p:ext uri="{BB962C8B-B14F-4D97-AF65-F5344CB8AC3E}">
        <p14:creationId xmlns:p14="http://schemas.microsoft.com/office/powerpoint/2010/main" val="9406800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1. What is the research question?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1A44D-B6EE-AF44-9DF6-0E8FA5C3524A}"/>
              </a:ext>
            </a:extLst>
          </p:cNvPr>
          <p:cNvSpPr txBox="1"/>
          <p:nvPr/>
        </p:nvSpPr>
        <p:spPr>
          <a:xfrm>
            <a:off x="930659" y="1388126"/>
            <a:ext cx="10629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u="sng" dirty="0">
                <a:latin typeface="Georgia" panose="02040502050405020303" pitchFamily="18" charset="0"/>
              </a:rPr>
              <a:t>Describe</a:t>
            </a:r>
            <a:r>
              <a:rPr lang="en-US" sz="2400" dirty="0">
                <a:latin typeface="Georgia" panose="02040502050405020303" pitchFamily="18" charset="0"/>
              </a:rPr>
              <a:t> the behavior of an indicator over time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866801-FCE6-9547-9694-112429B27D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26871" y="1725187"/>
            <a:ext cx="6368142" cy="42454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4A2C8D-D3D8-B64F-ACF1-1A5CED264AA2}"/>
              </a:ext>
            </a:extLst>
          </p:cNvPr>
          <p:cNvSpPr txBox="1"/>
          <p:nvPr/>
        </p:nvSpPr>
        <p:spPr>
          <a:xfrm>
            <a:off x="261257" y="2571375"/>
            <a:ext cx="24656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Can perform </a:t>
            </a:r>
            <a:r>
              <a:rPr lang="en-US" u="sng" dirty="0">
                <a:latin typeface="Georgia" panose="02040502050405020303" pitchFamily="18" charset="0"/>
              </a:rPr>
              <a:t>single</a:t>
            </a:r>
            <a:r>
              <a:rPr lang="en-US" dirty="0">
                <a:latin typeface="Georgia" panose="02040502050405020303" pitchFamily="18" charset="0"/>
              </a:rPr>
              <a:t> imputation based 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Interpolation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Georgia" panose="02040502050405020303" pitchFamily="18" charset="0"/>
              </a:rPr>
              <a:t>Model-based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BBA88B-D616-F446-B90E-A72244B25AA8}"/>
              </a:ext>
            </a:extLst>
          </p:cNvPr>
          <p:cNvSpPr txBox="1"/>
          <p:nvPr/>
        </p:nvSpPr>
        <p:spPr>
          <a:xfrm rot="16200000">
            <a:off x="1801018" y="3336979"/>
            <a:ext cx="2144095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number of malaria cases</a:t>
            </a:r>
          </a:p>
        </p:txBody>
      </p:sp>
    </p:spTree>
    <p:extLst>
      <p:ext uri="{BB962C8B-B14F-4D97-AF65-F5344CB8AC3E}">
        <p14:creationId xmlns:p14="http://schemas.microsoft.com/office/powerpoint/2010/main" val="38715873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1. What is the research question?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1A44D-B6EE-AF44-9DF6-0E8FA5C3524A}"/>
              </a:ext>
            </a:extLst>
          </p:cNvPr>
          <p:cNvSpPr txBox="1"/>
          <p:nvPr/>
        </p:nvSpPr>
        <p:spPr>
          <a:xfrm>
            <a:off x="930659" y="1388126"/>
            <a:ext cx="10629969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u="sng" dirty="0">
                <a:latin typeface="Georgia" panose="02040502050405020303" pitchFamily="18" charset="0"/>
              </a:rPr>
              <a:t>Describe</a:t>
            </a:r>
            <a:r>
              <a:rPr lang="en-US" sz="2400" dirty="0">
                <a:latin typeface="Georgia" panose="02040502050405020303" pitchFamily="18" charset="0"/>
              </a:rPr>
              <a:t> the behavior of an indicator over time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May be of interest to describe missing data pattern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May want to “fill in” a reasonable value for missing month in figures</a:t>
            </a:r>
            <a:br>
              <a:rPr lang="en-US" sz="2400" dirty="0">
                <a:latin typeface="Georgia" panose="02040502050405020303" pitchFamily="18" charset="0"/>
              </a:rPr>
            </a:br>
            <a:endParaRPr lang="en-US" sz="2400" b="1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u="sng" dirty="0">
                <a:latin typeface="Georgia" panose="02040502050405020303" pitchFamily="18" charset="0"/>
              </a:rPr>
              <a:t>Detect</a:t>
            </a:r>
            <a:r>
              <a:rPr lang="en-US" sz="2400" dirty="0">
                <a:latin typeface="Georgia" panose="02040502050405020303" pitchFamily="18" charset="0"/>
              </a:rPr>
              <a:t> deviations from expected in an indicator (</a:t>
            </a:r>
            <a:r>
              <a:rPr lang="en-US" sz="2400" i="1" dirty="0">
                <a:latin typeface="Georgia" panose="02040502050405020303" pitchFamily="18" charset="0"/>
              </a:rPr>
              <a:t>syndromic surveillance)</a:t>
            </a:r>
            <a:endParaRPr lang="en-US" sz="2400" dirty="0">
              <a:latin typeface="Georgia" panose="02040502050405020303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Want to build a valid baseline model for each facility, </a:t>
            </a:r>
            <a:r>
              <a:rPr lang="en-US" sz="2000" u="sng" dirty="0">
                <a:latin typeface="Georgia" panose="02040502050405020303" pitchFamily="18" charset="0"/>
              </a:rPr>
              <a:t>which can be biased if data is missing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Want to aggregate data across multiple facilities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i="1" dirty="0">
                <a:latin typeface="Georgia" panose="02040502050405020303" pitchFamily="18" charset="0"/>
              </a:rPr>
              <a:t>Need to be careful about “borrowing” information from the baseline period for missing values in evaluation period</a:t>
            </a:r>
          </a:p>
          <a:p>
            <a:pPr lvl="1"/>
            <a:endParaRPr lang="en-US" sz="2400" b="1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u="sng" dirty="0">
                <a:latin typeface="Georgia" panose="02040502050405020303" pitchFamily="18" charset="0"/>
              </a:rPr>
              <a:t>Measure</a:t>
            </a:r>
            <a:r>
              <a:rPr lang="en-US" sz="2400" dirty="0">
                <a:latin typeface="Georgia" panose="02040502050405020303" pitchFamily="18" charset="0"/>
              </a:rPr>
              <a:t> the impact of an intervention on an indicator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Want to construct valid estimates, </a:t>
            </a:r>
            <a:r>
              <a:rPr lang="en-US" sz="2000" u="sng" dirty="0">
                <a:latin typeface="Georgia" panose="02040502050405020303" pitchFamily="18" charset="0"/>
              </a:rPr>
              <a:t>which can be biased if data is missing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5513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2. Why is the data missing?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7F29C-B7F3-0B42-B986-AAC82D2B5CB0}"/>
              </a:ext>
            </a:extLst>
          </p:cNvPr>
          <p:cNvSpPr txBox="1"/>
          <p:nvPr/>
        </p:nvSpPr>
        <p:spPr>
          <a:xfrm>
            <a:off x="930660" y="1388126"/>
            <a:ext cx="1015687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Georgia" panose="02040502050405020303" pitchFamily="18" charset="0"/>
              </a:rPr>
              <a:t>Missing completely at random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Missing pattern is random (</a:t>
            </a:r>
            <a:r>
              <a:rPr lang="en-US" sz="2400" i="1" u="sng" dirty="0">
                <a:latin typeface="Georgia" panose="02040502050405020303" pitchFamily="18" charset="0"/>
              </a:rPr>
              <a:t>can ignore</a:t>
            </a:r>
            <a:r>
              <a:rPr lang="en-US" sz="2400" i="1" dirty="0">
                <a:latin typeface="Georgia" panose="02040502050405020303" pitchFamily="18" charset="0"/>
              </a:rPr>
              <a:t>: “complete case”</a:t>
            </a:r>
            <a:r>
              <a:rPr lang="en-US" sz="2400" dirty="0">
                <a:latin typeface="Georgia" panose="02040502050405020303" pitchFamily="18" charset="0"/>
              </a:rPr>
              <a:t>)</a:t>
            </a:r>
            <a:br>
              <a:rPr lang="en-US" sz="2400" dirty="0">
                <a:latin typeface="Georgia" panose="02040502050405020303" pitchFamily="18" charset="0"/>
              </a:rPr>
            </a:br>
            <a:endParaRPr lang="en-US" sz="2400" b="1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Georgia" panose="02040502050405020303" pitchFamily="18" charset="0"/>
              </a:rPr>
              <a:t>Missing at random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>
                <a:latin typeface="Georgia" panose="02040502050405020303" pitchFamily="18" charset="0"/>
              </a:rPr>
              <a:t>Missing pattern can be fully identified using observed data (e.g. other facilities or external data sources) </a:t>
            </a:r>
          </a:p>
          <a:p>
            <a:pPr lvl="1"/>
            <a:endParaRPr lang="en-US" sz="2400" b="1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Georgia" panose="02040502050405020303" pitchFamily="18" charset="0"/>
              </a:rPr>
              <a:t>Missing not at random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Missing pattern cannot be identified from the observed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u="sng" dirty="0">
                <a:latin typeface="Georgia" panose="02040502050405020303" pitchFamily="18" charset="0"/>
              </a:rPr>
              <a:t>Very challenging</a:t>
            </a:r>
            <a:r>
              <a:rPr lang="en-US" sz="2400" dirty="0">
                <a:latin typeface="Georgia" panose="02040502050405020303" pitchFamily="18" charset="0"/>
              </a:rPr>
              <a:t> and often results in calculating reasonable “bounds” for predicted values</a:t>
            </a:r>
          </a:p>
        </p:txBody>
      </p:sp>
    </p:spTree>
    <p:extLst>
      <p:ext uri="{BB962C8B-B14F-4D97-AF65-F5344CB8AC3E}">
        <p14:creationId xmlns:p14="http://schemas.microsoft.com/office/powerpoint/2010/main" val="35041709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67BD517C-23DD-5C4E-9640-5648B98BA31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Missing data patterns in time series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AEA995-A984-AC43-AD7B-D84751D3C7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084319" y="1825784"/>
            <a:ext cx="3840480" cy="2560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33007E-538C-4F40-BA1E-A48173B980D9}"/>
              </a:ext>
            </a:extLst>
          </p:cNvPr>
          <p:cNvSpPr txBox="1"/>
          <p:nvPr/>
        </p:nvSpPr>
        <p:spPr>
          <a:xfrm>
            <a:off x="28848" y="1430942"/>
            <a:ext cx="395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eorgia" panose="02040502050405020303" pitchFamily="18" charset="0"/>
              </a:rPr>
              <a:t>No missing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ED2651-6ED1-A744-9830-DF10594CE4AA}"/>
              </a:ext>
            </a:extLst>
          </p:cNvPr>
          <p:cNvSpPr txBox="1"/>
          <p:nvPr/>
        </p:nvSpPr>
        <p:spPr>
          <a:xfrm>
            <a:off x="8240486" y="1430942"/>
            <a:ext cx="395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latin typeface="Georgia" panose="02040502050405020303" pitchFamily="18" charset="0"/>
              </a:rPr>
              <a:t>Not</a:t>
            </a:r>
            <a:r>
              <a:rPr lang="en-US" b="1" dirty="0">
                <a:latin typeface="Georgia" panose="02040502050405020303" pitchFamily="18" charset="0"/>
              </a:rPr>
              <a:t> MCAR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ABE95D-0C3B-3D47-BA3D-203C033ABC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68638" y="1825784"/>
            <a:ext cx="3840480" cy="2560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A94F11-3D63-C64D-BD79-58DB762E56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825784"/>
            <a:ext cx="3840480" cy="25603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B934FB-9D77-2440-8A23-0D5263ECFA30}"/>
              </a:ext>
            </a:extLst>
          </p:cNvPr>
          <p:cNvSpPr txBox="1"/>
          <p:nvPr/>
        </p:nvSpPr>
        <p:spPr>
          <a:xfrm>
            <a:off x="4134667" y="1430942"/>
            <a:ext cx="395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eorgia" panose="02040502050405020303" pitchFamily="18" charset="0"/>
              </a:rPr>
              <a:t>MCAR</a:t>
            </a:r>
          </a:p>
        </p:txBody>
      </p:sp>
    </p:spTree>
    <p:extLst>
      <p:ext uri="{BB962C8B-B14F-4D97-AF65-F5344CB8AC3E}">
        <p14:creationId xmlns:p14="http://schemas.microsoft.com/office/powerpoint/2010/main" val="28090943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67BD517C-23DD-5C4E-9640-5648B98BA31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Missing data patterns in time series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AEA995-A984-AC43-AD7B-D84751D3C7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084319" y="1825784"/>
            <a:ext cx="3840480" cy="2560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33007E-538C-4F40-BA1E-A48173B980D9}"/>
              </a:ext>
            </a:extLst>
          </p:cNvPr>
          <p:cNvSpPr txBox="1"/>
          <p:nvPr/>
        </p:nvSpPr>
        <p:spPr>
          <a:xfrm>
            <a:off x="28848" y="1430942"/>
            <a:ext cx="395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eorgia" panose="02040502050405020303" pitchFamily="18" charset="0"/>
              </a:rPr>
              <a:t>No missing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ED2651-6ED1-A744-9830-DF10594CE4AA}"/>
              </a:ext>
            </a:extLst>
          </p:cNvPr>
          <p:cNvSpPr txBox="1"/>
          <p:nvPr/>
        </p:nvSpPr>
        <p:spPr>
          <a:xfrm>
            <a:off x="8240486" y="1430942"/>
            <a:ext cx="395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latin typeface="Georgia" panose="02040502050405020303" pitchFamily="18" charset="0"/>
              </a:rPr>
              <a:t>Not</a:t>
            </a:r>
            <a:r>
              <a:rPr lang="en-US" b="1" dirty="0">
                <a:latin typeface="Georgia" panose="02040502050405020303" pitchFamily="18" charset="0"/>
              </a:rPr>
              <a:t> MCAR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ABE95D-0C3B-3D47-BA3D-203C033ABC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168638" y="1825784"/>
            <a:ext cx="3840480" cy="2560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A94F11-3D63-C64D-BD79-58DB762E56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1825784"/>
            <a:ext cx="3840480" cy="25603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B934FB-9D77-2440-8A23-0D5263ECFA30}"/>
              </a:ext>
            </a:extLst>
          </p:cNvPr>
          <p:cNvSpPr txBox="1"/>
          <p:nvPr/>
        </p:nvSpPr>
        <p:spPr>
          <a:xfrm>
            <a:off x="4134667" y="1430942"/>
            <a:ext cx="395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eorgia" panose="02040502050405020303" pitchFamily="18" charset="0"/>
              </a:rPr>
              <a:t>MCAR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80B497-03CB-9C46-A144-8447EB2EFFFA}"/>
              </a:ext>
            </a:extLst>
          </p:cNvPr>
          <p:cNvSpPr txBox="1"/>
          <p:nvPr/>
        </p:nvSpPr>
        <p:spPr>
          <a:xfrm>
            <a:off x="4217124" y="4477369"/>
            <a:ext cx="395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remove 10 </a:t>
            </a:r>
            <a:r>
              <a:rPr lang="en-US" i="1" u="sng" dirty="0"/>
              <a:t>random</a:t>
            </a:r>
            <a:r>
              <a:rPr lang="en-US" i="1" dirty="0"/>
              <a:t> points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EDD117-F068-E340-8403-55A234197A27}"/>
              </a:ext>
            </a:extLst>
          </p:cNvPr>
          <p:cNvSpPr txBox="1"/>
          <p:nvPr/>
        </p:nvSpPr>
        <p:spPr>
          <a:xfrm>
            <a:off x="8240486" y="4477369"/>
            <a:ext cx="395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remove the 10 </a:t>
            </a:r>
            <a:r>
              <a:rPr lang="en-US" i="1" u="sng" dirty="0"/>
              <a:t>largest</a:t>
            </a:r>
            <a:r>
              <a:rPr lang="en-US" i="1" dirty="0"/>
              <a:t> points</a:t>
            </a:r>
          </a:p>
        </p:txBody>
      </p:sp>
    </p:spTree>
    <p:extLst>
      <p:ext uri="{BB962C8B-B14F-4D97-AF65-F5344CB8AC3E}">
        <p14:creationId xmlns:p14="http://schemas.microsoft.com/office/powerpoint/2010/main" val="32150763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67BD517C-23DD-5C4E-9640-5648B98BA31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Missing data patterns in time series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AEA995-A984-AC43-AD7B-D84751D3C7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84319" y="1825784"/>
            <a:ext cx="3840480" cy="2560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33007E-538C-4F40-BA1E-A48173B980D9}"/>
              </a:ext>
            </a:extLst>
          </p:cNvPr>
          <p:cNvSpPr txBox="1"/>
          <p:nvPr/>
        </p:nvSpPr>
        <p:spPr>
          <a:xfrm>
            <a:off x="28848" y="1430942"/>
            <a:ext cx="395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eorgia" panose="02040502050405020303" pitchFamily="18" charset="0"/>
              </a:rPr>
              <a:t>No missing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ED2651-6ED1-A744-9830-DF10594CE4AA}"/>
              </a:ext>
            </a:extLst>
          </p:cNvPr>
          <p:cNvSpPr txBox="1"/>
          <p:nvPr/>
        </p:nvSpPr>
        <p:spPr>
          <a:xfrm>
            <a:off x="8240486" y="1430942"/>
            <a:ext cx="395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latin typeface="Georgia" panose="02040502050405020303" pitchFamily="18" charset="0"/>
              </a:rPr>
              <a:t>Not</a:t>
            </a:r>
            <a:r>
              <a:rPr lang="en-US" b="1" dirty="0">
                <a:latin typeface="Georgia" panose="02040502050405020303" pitchFamily="18" charset="0"/>
              </a:rPr>
              <a:t> MCAR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ABE95D-0C3B-3D47-BA3D-203C033ABCC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168638" y="1825784"/>
            <a:ext cx="3840480" cy="2560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A94F11-3D63-C64D-BD79-58DB762E56E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1825784"/>
            <a:ext cx="3840480" cy="25603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B934FB-9D77-2440-8A23-0D5263ECFA30}"/>
              </a:ext>
            </a:extLst>
          </p:cNvPr>
          <p:cNvSpPr txBox="1"/>
          <p:nvPr/>
        </p:nvSpPr>
        <p:spPr>
          <a:xfrm>
            <a:off x="4134667" y="1430942"/>
            <a:ext cx="395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eorgia" panose="02040502050405020303" pitchFamily="18" charset="0"/>
              </a:rPr>
              <a:t>MCAR</a:t>
            </a:r>
          </a:p>
        </p:txBody>
      </p:sp>
    </p:spTree>
    <p:extLst>
      <p:ext uri="{BB962C8B-B14F-4D97-AF65-F5344CB8AC3E}">
        <p14:creationId xmlns:p14="http://schemas.microsoft.com/office/powerpoint/2010/main" val="41207480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3. Is there enough information?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35C2BF-0054-8C43-8806-878FF95A74BC}"/>
              </a:ext>
            </a:extLst>
          </p:cNvPr>
          <p:cNvSpPr/>
          <p:nvPr/>
        </p:nvSpPr>
        <p:spPr>
          <a:xfrm>
            <a:off x="1556658" y="1077782"/>
            <a:ext cx="87303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b="1" dirty="0">
                <a:latin typeface="Georgia" panose="02040502050405020303" pitchFamily="18" charset="0"/>
              </a:rPr>
              <a:t>How much data is missing?</a:t>
            </a:r>
          </a:p>
        </p:txBody>
      </p:sp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1CD87DB-FC56-A542-9D0B-3F917ECF4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672" y="1477892"/>
            <a:ext cx="8066313" cy="448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4742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3. Is there enough information?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35C2BF-0054-8C43-8806-878FF95A74BC}"/>
              </a:ext>
            </a:extLst>
          </p:cNvPr>
          <p:cNvSpPr/>
          <p:nvPr/>
        </p:nvSpPr>
        <p:spPr>
          <a:xfrm>
            <a:off x="1556657" y="1077782"/>
            <a:ext cx="99821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b="1" dirty="0">
                <a:latin typeface="Georgia" panose="02040502050405020303" pitchFamily="18" charset="0"/>
              </a:rPr>
              <a:t>Is there additional information available to “fill in” missing values?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D16898-967D-1A45-A5DE-F10ED9533634}"/>
              </a:ext>
            </a:extLst>
          </p:cNvPr>
          <p:cNvSpPr txBox="1"/>
          <p:nvPr/>
        </p:nvSpPr>
        <p:spPr>
          <a:xfrm>
            <a:off x="838200" y="1856212"/>
            <a:ext cx="1015687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Georgia" panose="02040502050405020303" pitchFamily="18" charset="0"/>
              </a:rPr>
              <a:t>Data from other facilities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Can use “similar” facilities (neighboring, same size or type, or correlated seasonal patterns) to impute missing values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Georgia" panose="02040502050405020303" pitchFamily="18" charset="0"/>
              </a:rPr>
              <a:t>Other indicators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Health service utilization indicators that are correlated with indicator could be used to impute missing values in a given facility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Need to make sure they do not have similar missingness patterns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Georgia" panose="02040502050405020303" pitchFamily="18" charset="0"/>
              </a:rPr>
              <a:t>External (non-DHIS2) sources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Weather of rainfall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Mobility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Georgia" panose="02040502050405020303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Georgia" panose="02040502050405020303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34A3CA-6DE7-2840-A0B5-EEE4A725AA07}"/>
              </a:ext>
            </a:extLst>
          </p:cNvPr>
          <p:cNvSpPr/>
          <p:nvPr/>
        </p:nvSpPr>
        <p:spPr>
          <a:xfrm>
            <a:off x="8186057" y="4735285"/>
            <a:ext cx="3766457" cy="9579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Many statistical methods to incorporate these data sources! </a:t>
            </a:r>
          </a:p>
        </p:txBody>
      </p:sp>
    </p:spTree>
    <p:extLst>
      <p:ext uri="{BB962C8B-B14F-4D97-AF65-F5344CB8AC3E}">
        <p14:creationId xmlns:p14="http://schemas.microsoft.com/office/powerpoint/2010/main" val="164359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Solution: Syndromic Surveillance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2EBBE7-7711-8A4B-8374-4B273738F2D7}"/>
              </a:ext>
            </a:extLst>
          </p:cNvPr>
          <p:cNvSpPr txBox="1"/>
          <p:nvPr/>
        </p:nvSpPr>
        <p:spPr>
          <a:xfrm>
            <a:off x="838200" y="1388126"/>
            <a:ext cx="101568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Georgia" panose="02040502050405020303" pitchFamily="18" charset="0"/>
              </a:rPr>
              <a:t>Goal 1: Create baseline facility-level models for prediction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Chose not to model facilities with &gt;20% of months missing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This was “not enough information to draw conclusions”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Fit facility-level models on complete case data</a:t>
            </a:r>
          </a:p>
          <a:p>
            <a:endParaRPr lang="en-US" sz="2400" b="1" dirty="0">
              <a:latin typeface="Georgia" panose="02040502050405020303" pitchFamily="18" charset="0"/>
            </a:endParaRPr>
          </a:p>
          <a:p>
            <a:r>
              <a:rPr lang="en-US" sz="2400" b="1" dirty="0">
                <a:latin typeface="Georgia" panose="02040502050405020303" pitchFamily="18" charset="0"/>
              </a:rPr>
              <a:t>Goal 2: Create baseline aggregate-level models for prediction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To calculate aggregate-level monthly predictions, sum predicted monthly counts across facilities by “drawing” from facility-level complete case models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172145-9334-704E-896D-326E821B1DC8}"/>
              </a:ext>
            </a:extLst>
          </p:cNvPr>
          <p:cNvSpPr txBox="1"/>
          <p:nvPr/>
        </p:nvSpPr>
        <p:spPr>
          <a:xfrm>
            <a:off x="881743" y="4996449"/>
            <a:ext cx="10069788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Georgia" panose="02040502050405020303" pitchFamily="18" charset="0"/>
              </a:rPr>
              <a:t>Future direction: </a:t>
            </a:r>
            <a:r>
              <a:rPr lang="en-US" sz="2400" dirty="0">
                <a:latin typeface="Georgia" panose="02040502050405020303" pitchFamily="18" charset="0"/>
              </a:rPr>
              <a:t>Utilize information from “similar” facilities and indicators to fill in missing values (</a:t>
            </a:r>
            <a:r>
              <a:rPr lang="en-US" sz="2400" i="1" dirty="0">
                <a:latin typeface="Georgia" panose="02040502050405020303" pitchFamily="18" charset="0"/>
              </a:rPr>
              <a:t>previous slide</a:t>
            </a:r>
            <a:r>
              <a:rPr lang="en-US" sz="2400" dirty="0">
                <a:latin typeface="Georgia" panose="02040502050405020303" pitchFamily="18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81443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C6CB2A-1B4E-4F36-ADA1-FA3388DFA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1767" y="330200"/>
            <a:ext cx="9731021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277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165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b="1" dirty="0"/>
              <a:t>Lab: </a:t>
            </a:r>
            <a:r>
              <a:rPr lang="en-US" dirty="0"/>
              <a:t>Data formatting and cleaning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46CF0A-AACA-6F4C-8936-864DB35BC178}"/>
              </a:ext>
            </a:extLst>
          </p:cNvPr>
          <p:cNvSpPr txBox="1"/>
          <p:nvPr/>
        </p:nvSpPr>
        <p:spPr>
          <a:xfrm>
            <a:off x="930660" y="1388126"/>
            <a:ext cx="10156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Georgia" panose="02040502050405020303" pitchFamily="18" charset="0"/>
              </a:rPr>
              <a:t>Nichole</a:t>
            </a:r>
            <a:r>
              <a:rPr lang="en-US" sz="2400" dirty="0">
                <a:latin typeface="Georgia" panose="02040502050405020303" pitchFamily="18" charset="0"/>
              </a:rPr>
              <a:t> will lead the lab today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Work on cleaning and formatting data for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Examples with outliers and missing data </a:t>
            </a:r>
          </a:p>
        </p:txBody>
      </p:sp>
    </p:spTree>
    <p:extLst>
      <p:ext uri="{BB962C8B-B14F-4D97-AF65-F5344CB8AC3E}">
        <p14:creationId xmlns:p14="http://schemas.microsoft.com/office/powerpoint/2010/main" val="23496416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3983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b="1" dirty="0"/>
              <a:t>Final lecture: </a:t>
            </a:r>
            <a:r>
              <a:rPr lang="en-US" dirty="0"/>
              <a:t>Data visualization for syndromic surveillance </a:t>
            </a:r>
          </a:p>
        </p:txBody>
      </p:sp>
    </p:spTree>
    <p:extLst>
      <p:ext uri="{BB962C8B-B14F-4D97-AF65-F5344CB8AC3E}">
        <p14:creationId xmlns:p14="http://schemas.microsoft.com/office/powerpoint/2010/main" val="1169995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5EA2F8-0E30-4A4A-BF94-8B8D09D28C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2700" y="-76199"/>
            <a:ext cx="8839200" cy="34894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B7F0E8-EF43-4C45-99EE-FD1CDE061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582" y="3454400"/>
            <a:ext cx="8821511" cy="340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432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 idx="4294967295"/>
          </p:nvPr>
        </p:nvSpPr>
        <p:spPr>
          <a:xfrm>
            <a:off x="914400" y="274638"/>
            <a:ext cx="7391400" cy="665165"/>
          </a:xfrm>
        </p:spPr>
        <p:txBody>
          <a:bodyPr/>
          <a:lstStyle/>
          <a:p>
            <a:pPr eaLnBrk="1" hangingPunct="1"/>
            <a:r>
              <a:rPr lang="en-US" dirty="0"/>
              <a:t>Flow of HMIS data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1612900" y="1295400"/>
            <a:ext cx="1930400" cy="3276600"/>
            <a:chOff x="533400" y="2209800"/>
            <a:chExt cx="1447800" cy="3276600"/>
          </a:xfrm>
          <a:solidFill>
            <a:srgbClr val="6699FF"/>
          </a:solidFill>
        </p:grpSpPr>
        <p:sp>
          <p:nvSpPr>
            <p:cNvPr id="4" name="Rectangle 3"/>
            <p:cNvSpPr/>
            <p:nvPr/>
          </p:nvSpPr>
          <p:spPr>
            <a:xfrm>
              <a:off x="533400" y="2209800"/>
              <a:ext cx="1219200" cy="1905000"/>
            </a:xfrm>
            <a:prstGeom prst="rect">
              <a:avLst/>
            </a:pr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sz="2133" dirty="0"/>
                <a:t>Patient File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609600" y="2667000"/>
              <a:ext cx="1219200" cy="1905000"/>
            </a:xfrm>
            <a:prstGeom prst="rect">
              <a:avLst/>
            </a:pr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sz="2133" dirty="0"/>
                <a:t>Patient File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685800" y="3124200"/>
              <a:ext cx="1219200" cy="1905000"/>
            </a:xfrm>
            <a:prstGeom prst="rect">
              <a:avLst/>
            </a:pr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sz="2133" dirty="0"/>
                <a:t>Patient File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762000" y="3581400"/>
              <a:ext cx="1219200" cy="1905000"/>
            </a:xfrm>
            <a:prstGeom prst="rect">
              <a:avLst/>
            </a:pr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sz="2133" dirty="0"/>
                <a:t>Patient File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4762500" y="1447800"/>
            <a:ext cx="1625600" cy="1905000"/>
          </a:xfrm>
          <a:prstGeom prst="rect">
            <a:avLst/>
          </a:prstGeom>
          <a:solidFill>
            <a:srgbClr val="6699FF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400" dirty="0"/>
              <a:t>Facility registers/</a:t>
            </a:r>
          </a:p>
          <a:p>
            <a:pPr algn="ctr">
              <a:defRPr/>
            </a:pPr>
            <a:r>
              <a:rPr lang="en-US" sz="2400" dirty="0"/>
              <a:t>Aggregate facility report</a:t>
            </a:r>
          </a:p>
        </p:txBody>
      </p:sp>
      <p:sp>
        <p:nvSpPr>
          <p:cNvPr id="10" name="Rectangle 9"/>
          <p:cNvSpPr/>
          <p:nvPr/>
        </p:nvSpPr>
        <p:spPr>
          <a:xfrm>
            <a:off x="4965700" y="3581400"/>
            <a:ext cx="1117600" cy="1295400"/>
          </a:xfrm>
          <a:prstGeom prst="rect">
            <a:avLst/>
          </a:prstGeom>
          <a:solidFill>
            <a:srgbClr val="6699FF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600" dirty="0"/>
              <a:t>Facility registers/</a:t>
            </a:r>
          </a:p>
          <a:p>
            <a:pPr algn="ctr">
              <a:defRPr/>
            </a:pPr>
            <a:r>
              <a:rPr lang="en-US" sz="1600" dirty="0"/>
              <a:t>Aggregate facility report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65700" y="5105400"/>
            <a:ext cx="1117600" cy="1295400"/>
          </a:xfrm>
          <a:prstGeom prst="rect">
            <a:avLst/>
          </a:prstGeom>
          <a:solidFill>
            <a:srgbClr val="6699FF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600" dirty="0"/>
              <a:t>Facility registers/</a:t>
            </a:r>
          </a:p>
          <a:p>
            <a:pPr algn="ctr">
              <a:defRPr/>
            </a:pPr>
            <a:r>
              <a:rPr lang="en-US" sz="1600" dirty="0"/>
              <a:t>Aggregate facility report</a:t>
            </a:r>
          </a:p>
        </p:txBody>
      </p:sp>
      <p:sp>
        <p:nvSpPr>
          <p:cNvPr id="12" name="Right Bracket 11"/>
          <p:cNvSpPr/>
          <p:nvPr/>
        </p:nvSpPr>
        <p:spPr>
          <a:xfrm>
            <a:off x="3746500" y="1295400"/>
            <a:ext cx="304800" cy="3276600"/>
          </a:xfrm>
          <a:prstGeom prst="rightBracke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13" name="Right Arrow 12"/>
          <p:cNvSpPr/>
          <p:nvPr/>
        </p:nvSpPr>
        <p:spPr>
          <a:xfrm>
            <a:off x="4152900" y="2286000"/>
            <a:ext cx="508000" cy="228600"/>
          </a:xfrm>
          <a:prstGeom prst="rightArrow">
            <a:avLst/>
          </a:prstGeom>
          <a:solidFill>
            <a:srgbClr val="6699FF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14" name="Right Bracket 13"/>
          <p:cNvSpPr/>
          <p:nvPr/>
        </p:nvSpPr>
        <p:spPr>
          <a:xfrm>
            <a:off x="6489700" y="1295400"/>
            <a:ext cx="304800" cy="5257800"/>
          </a:xfrm>
          <a:prstGeom prst="rightBracke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21" name="Right Arrow 20"/>
          <p:cNvSpPr/>
          <p:nvPr/>
        </p:nvSpPr>
        <p:spPr>
          <a:xfrm>
            <a:off x="6972300" y="2057400"/>
            <a:ext cx="508000" cy="152400"/>
          </a:xfrm>
          <a:prstGeom prst="rightArrow">
            <a:avLst/>
          </a:prstGeom>
          <a:solidFill>
            <a:srgbClr val="6699FF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7581900" y="1295400"/>
            <a:ext cx="2133600" cy="2286000"/>
          </a:xfrm>
          <a:prstGeom prst="rect">
            <a:avLst/>
          </a:prstGeom>
          <a:solidFill>
            <a:srgbClr val="6699FF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667" dirty="0"/>
              <a:t>District Report</a:t>
            </a:r>
          </a:p>
        </p:txBody>
      </p:sp>
      <p:sp>
        <p:nvSpPr>
          <p:cNvPr id="23" name="Down Arrow 22"/>
          <p:cNvSpPr/>
          <p:nvPr/>
        </p:nvSpPr>
        <p:spPr>
          <a:xfrm>
            <a:off x="8394700" y="3810000"/>
            <a:ext cx="406400" cy="457200"/>
          </a:xfrm>
          <a:prstGeom prst="downArrow">
            <a:avLst/>
          </a:prstGeom>
          <a:solidFill>
            <a:srgbClr val="6699FF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7073900" y="4572003"/>
            <a:ext cx="2641600" cy="1077218"/>
          </a:xfrm>
          <a:prstGeom prst="rect">
            <a:avLst/>
          </a:prstGeom>
          <a:noFill/>
          <a:ln w="9525">
            <a:solidFill>
              <a:schemeClr val="accent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200" dirty="0">
                <a:latin typeface="Calibri" pitchFamily="34" charset="0"/>
              </a:rPr>
              <a:t>Electronically entered</a:t>
            </a:r>
          </a:p>
        </p:txBody>
      </p:sp>
    </p:spTree>
    <p:extLst>
      <p:ext uri="{BB962C8B-B14F-4D97-AF65-F5344CB8AC3E}">
        <p14:creationId xmlns:p14="http://schemas.microsoft.com/office/powerpoint/2010/main" val="460302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 idx="4294967295"/>
          </p:nvPr>
        </p:nvSpPr>
        <p:spPr>
          <a:xfrm>
            <a:off x="914400" y="274638"/>
            <a:ext cx="7391400" cy="665165"/>
          </a:xfrm>
        </p:spPr>
        <p:txBody>
          <a:bodyPr/>
          <a:lstStyle/>
          <a:p>
            <a:pPr eaLnBrk="1" hangingPunct="1"/>
            <a:r>
              <a:rPr lang="en-US" dirty="0"/>
              <a:t>Flow of HMIS data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1612900" y="1295400"/>
            <a:ext cx="1930400" cy="3276600"/>
            <a:chOff x="533400" y="2209800"/>
            <a:chExt cx="1447800" cy="3276600"/>
          </a:xfrm>
          <a:solidFill>
            <a:srgbClr val="6699FF"/>
          </a:solidFill>
        </p:grpSpPr>
        <p:sp>
          <p:nvSpPr>
            <p:cNvPr id="4" name="Rectangle 3"/>
            <p:cNvSpPr/>
            <p:nvPr/>
          </p:nvSpPr>
          <p:spPr>
            <a:xfrm>
              <a:off x="533400" y="2209800"/>
              <a:ext cx="1219200" cy="1905000"/>
            </a:xfrm>
            <a:prstGeom prst="rect">
              <a:avLst/>
            </a:pr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sz="2133" dirty="0"/>
                <a:t>Patient File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609600" y="2667000"/>
              <a:ext cx="1219200" cy="1905000"/>
            </a:xfrm>
            <a:prstGeom prst="rect">
              <a:avLst/>
            </a:pr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sz="2133" dirty="0"/>
                <a:t>Patient File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685800" y="3124200"/>
              <a:ext cx="1219200" cy="1905000"/>
            </a:xfrm>
            <a:prstGeom prst="rect">
              <a:avLst/>
            </a:pr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sz="2133" dirty="0"/>
                <a:t>Patient File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762000" y="3581400"/>
              <a:ext cx="1219200" cy="1905000"/>
            </a:xfrm>
            <a:prstGeom prst="rect">
              <a:avLst/>
            </a:pr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sz="2133" dirty="0"/>
                <a:t>Patient File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4762500" y="1447800"/>
            <a:ext cx="1625600" cy="1905000"/>
          </a:xfrm>
          <a:prstGeom prst="rect">
            <a:avLst/>
          </a:prstGeom>
          <a:solidFill>
            <a:srgbClr val="6699FF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400" dirty="0"/>
              <a:t>Facility registers/</a:t>
            </a:r>
          </a:p>
          <a:p>
            <a:pPr algn="ctr">
              <a:defRPr/>
            </a:pPr>
            <a:r>
              <a:rPr lang="en-US" sz="2400" dirty="0"/>
              <a:t>Aggregate facility report</a:t>
            </a:r>
          </a:p>
        </p:txBody>
      </p:sp>
      <p:sp>
        <p:nvSpPr>
          <p:cNvPr id="10" name="Rectangle 9"/>
          <p:cNvSpPr/>
          <p:nvPr/>
        </p:nvSpPr>
        <p:spPr>
          <a:xfrm>
            <a:off x="4965700" y="3581400"/>
            <a:ext cx="1117600" cy="1295400"/>
          </a:xfrm>
          <a:prstGeom prst="rect">
            <a:avLst/>
          </a:prstGeom>
          <a:solidFill>
            <a:srgbClr val="6699FF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600" dirty="0"/>
              <a:t>Facility registers/</a:t>
            </a:r>
          </a:p>
          <a:p>
            <a:pPr algn="ctr">
              <a:defRPr/>
            </a:pPr>
            <a:r>
              <a:rPr lang="en-US" sz="1600" dirty="0"/>
              <a:t>Aggregate facility report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65700" y="5105400"/>
            <a:ext cx="1117600" cy="1295400"/>
          </a:xfrm>
          <a:prstGeom prst="rect">
            <a:avLst/>
          </a:prstGeom>
          <a:solidFill>
            <a:srgbClr val="6699FF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600" dirty="0"/>
              <a:t>Facility registers/</a:t>
            </a:r>
          </a:p>
          <a:p>
            <a:pPr algn="ctr">
              <a:defRPr/>
            </a:pPr>
            <a:r>
              <a:rPr lang="en-US" sz="1600" dirty="0"/>
              <a:t>Aggregate facility report</a:t>
            </a:r>
          </a:p>
        </p:txBody>
      </p:sp>
      <p:sp>
        <p:nvSpPr>
          <p:cNvPr id="12" name="Right Bracket 11"/>
          <p:cNvSpPr/>
          <p:nvPr/>
        </p:nvSpPr>
        <p:spPr>
          <a:xfrm>
            <a:off x="3746500" y="1295400"/>
            <a:ext cx="304800" cy="3276600"/>
          </a:xfrm>
          <a:prstGeom prst="rightBracke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13" name="Right Arrow 12"/>
          <p:cNvSpPr/>
          <p:nvPr/>
        </p:nvSpPr>
        <p:spPr>
          <a:xfrm>
            <a:off x="4152900" y="2286000"/>
            <a:ext cx="508000" cy="228600"/>
          </a:xfrm>
          <a:prstGeom prst="rightArrow">
            <a:avLst/>
          </a:prstGeom>
          <a:solidFill>
            <a:srgbClr val="6699FF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14" name="Right Bracket 13"/>
          <p:cNvSpPr/>
          <p:nvPr/>
        </p:nvSpPr>
        <p:spPr>
          <a:xfrm>
            <a:off x="6489700" y="1295400"/>
            <a:ext cx="304800" cy="5257800"/>
          </a:xfrm>
          <a:prstGeom prst="rightBracke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21" name="Right Arrow 20"/>
          <p:cNvSpPr/>
          <p:nvPr/>
        </p:nvSpPr>
        <p:spPr>
          <a:xfrm>
            <a:off x="6972300" y="2057400"/>
            <a:ext cx="508000" cy="152400"/>
          </a:xfrm>
          <a:prstGeom prst="rightArrow">
            <a:avLst/>
          </a:prstGeom>
          <a:solidFill>
            <a:srgbClr val="6699FF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7632700" y="1594991"/>
            <a:ext cx="2641600" cy="1077218"/>
          </a:xfrm>
          <a:prstGeom prst="rect">
            <a:avLst/>
          </a:prstGeom>
          <a:noFill/>
          <a:ln w="9525">
            <a:solidFill>
              <a:schemeClr val="accent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200" dirty="0">
                <a:latin typeface="Calibri" pitchFamily="34" charset="0"/>
              </a:rPr>
              <a:t>Electronically entered</a:t>
            </a:r>
          </a:p>
        </p:txBody>
      </p:sp>
    </p:spTree>
    <p:extLst>
      <p:ext uri="{BB962C8B-B14F-4D97-AF65-F5344CB8AC3E}">
        <p14:creationId xmlns:p14="http://schemas.microsoft.com/office/powerpoint/2010/main" val="1543422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pPr>
              <a:defRPr/>
            </a:pPr>
            <a:fld id="{F115B12A-355E-4D40-9BA8-65579D5F49BC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850900" y="724299"/>
            <a:ext cx="9359900" cy="857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itchFamily="34" charset="0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  <a:latin typeface="Georgia" panose="02040502050405020303" pitchFamily="18" charset="0"/>
              </a:rPr>
              <a:t>Quality of data recorded?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505200" y="2057401"/>
            <a:ext cx="6705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620000"/>
              </a:buClr>
              <a:buSzPct val="10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0202"/>
              </a:buClr>
              <a:buSzPct val="10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latin typeface="Georgia" panose="02040502050405020303" pitchFamily="18" charset="0"/>
              </a:rPr>
              <a:t>Is it complete?</a:t>
            </a:r>
          </a:p>
          <a:p>
            <a:endParaRPr lang="en-US" sz="1200" dirty="0">
              <a:latin typeface="Georgia" panose="02040502050405020303" pitchFamily="18" charset="0"/>
            </a:endParaRPr>
          </a:p>
          <a:p>
            <a:r>
              <a:rPr lang="en-US" sz="4000" dirty="0">
                <a:latin typeface="Georgia" panose="02040502050405020303" pitchFamily="18" charset="0"/>
              </a:rPr>
              <a:t>Is it valid?</a:t>
            </a:r>
          </a:p>
          <a:p>
            <a:endParaRPr lang="en-US" sz="1200" dirty="0">
              <a:latin typeface="Georgia" panose="02040502050405020303" pitchFamily="18" charset="0"/>
            </a:endParaRPr>
          </a:p>
          <a:p>
            <a:r>
              <a:rPr lang="en-US" sz="4000" dirty="0">
                <a:latin typeface="Georgia" panose="02040502050405020303" pitchFamily="18" charset="0"/>
              </a:rPr>
              <a:t>Is it reliable?</a:t>
            </a:r>
          </a:p>
          <a:p>
            <a:endParaRPr lang="en-US" sz="1200" dirty="0">
              <a:latin typeface="Georgia" panose="02040502050405020303" pitchFamily="18" charset="0"/>
            </a:endParaRPr>
          </a:p>
          <a:p>
            <a:r>
              <a:rPr lang="en-US" sz="4000" dirty="0">
                <a:latin typeface="Georgia" panose="02040502050405020303" pitchFamily="18" charset="0"/>
              </a:rPr>
              <a:t>Is it accurate?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8077200" y="5541170"/>
            <a:ext cx="2133600" cy="357188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defPPr>
              <a:defRPr lang="en-US"/>
            </a:defPPr>
            <a:lvl1pPr algn="ctr" rtl="0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F115B12A-355E-4D40-9BA8-65579D5F49BC}" type="slidenum">
              <a:rPr lang="en-US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2" name="Down Arrow 1"/>
          <p:cNvSpPr/>
          <p:nvPr/>
        </p:nvSpPr>
        <p:spPr>
          <a:xfrm>
            <a:off x="1828800" y="2286000"/>
            <a:ext cx="1371600" cy="31432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/>
              <a:t>Level of difficulty</a:t>
            </a:r>
          </a:p>
        </p:txBody>
      </p:sp>
    </p:spTree>
    <p:extLst>
      <p:ext uri="{BB962C8B-B14F-4D97-AF65-F5344CB8AC3E}">
        <p14:creationId xmlns:p14="http://schemas.microsoft.com/office/powerpoint/2010/main" val="148292990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2066</TotalTime>
  <Words>1725</Words>
  <Application>Microsoft Macintosh PowerPoint</Application>
  <PresentationFormat>Widescreen</PresentationFormat>
  <Paragraphs>315</Paragraphs>
  <Slides>51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Cambria Math</vt:lpstr>
      <vt:lpstr>Georgia</vt:lpstr>
      <vt:lpstr>Times New Roman</vt:lpstr>
      <vt:lpstr>1_Office Theme</vt:lpstr>
      <vt:lpstr>Getting and Cleaning Data</vt:lpstr>
      <vt:lpstr>Teaching Objectives</vt:lpstr>
      <vt:lpstr>Overview</vt:lpstr>
      <vt:lpstr>Health management information systems</vt:lpstr>
      <vt:lpstr>PowerPoint Presentation</vt:lpstr>
      <vt:lpstr>PowerPoint Presentation</vt:lpstr>
      <vt:lpstr>Flow of HMIS data</vt:lpstr>
      <vt:lpstr>Flow of HMIS data</vt:lpstr>
      <vt:lpstr>PowerPoint Presentation</vt:lpstr>
      <vt:lpstr>Completeness and validation</vt:lpstr>
      <vt:lpstr>PowerPoint Presentation</vt:lpstr>
      <vt:lpstr>Reliability</vt:lpstr>
      <vt:lpstr>Accuracy</vt:lpstr>
      <vt:lpstr>PowerPoint Presentation</vt:lpstr>
      <vt:lpstr>High-level thoughts on HMIS quality</vt:lpstr>
      <vt:lpstr>Outliers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Missing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Audrey Mercadante</dc:creator>
  <cp:lastModifiedBy>Fulcher, Isabel</cp:lastModifiedBy>
  <cp:revision>138</cp:revision>
  <dcterms:created xsi:type="dcterms:W3CDTF">2019-03-28T20:29:47Z</dcterms:created>
  <dcterms:modified xsi:type="dcterms:W3CDTF">2021-03-23T05:33:25Z</dcterms:modified>
</cp:coreProperties>
</file>